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50"/>
  </p:notesMasterIdLst>
  <p:sldIdLst>
    <p:sldId id="256" r:id="rId2"/>
    <p:sldId id="257" r:id="rId3"/>
    <p:sldId id="260" r:id="rId4"/>
    <p:sldId id="259" r:id="rId5"/>
    <p:sldId id="262" r:id="rId6"/>
    <p:sldId id="265" r:id="rId7"/>
    <p:sldId id="311" r:id="rId8"/>
    <p:sldId id="312" r:id="rId9"/>
    <p:sldId id="313" r:id="rId10"/>
    <p:sldId id="314" r:id="rId11"/>
    <p:sldId id="315" r:id="rId12"/>
    <p:sldId id="316" r:id="rId13"/>
    <p:sldId id="274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263" r:id="rId46"/>
    <p:sldId id="348" r:id="rId47"/>
    <p:sldId id="349" r:id="rId48"/>
    <p:sldId id="350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5BFB38-3386-49F2-A11A-BAD57713F72E}">
  <a:tblStyle styleId="{6A5BFB38-3386-49F2-A11A-BAD57713F7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89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11bc263f502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2" name="Google Shape;3302;g11bc263f502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11bc263f502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11bc263f502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g11bc263f502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3" name="Google Shape;3673;g11bc263f502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g11bc263f502_0_2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0" name="Google Shape;4270;g11bc263f502_0_2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12937d0541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9" name="Google Shape;3599;g12937d0541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7">
          <a:extLst>
            <a:ext uri="{FF2B5EF4-FFF2-40B4-BE49-F238E27FC236}">
              <a16:creationId xmlns:a16="http://schemas.microsoft.com/office/drawing/2014/main" id="{0833CFB3-9A26-C033-2A94-8E70FA63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12937d05419_0_504:notes">
            <a:extLst>
              <a:ext uri="{FF2B5EF4-FFF2-40B4-BE49-F238E27FC236}">
                <a16:creationId xmlns:a16="http://schemas.microsoft.com/office/drawing/2014/main" id="{CE96ED97-5EC8-902F-927C-26D6B86E1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9" name="Google Shape;3599;g12937d05419_0_504:notes">
            <a:extLst>
              <a:ext uri="{FF2B5EF4-FFF2-40B4-BE49-F238E27FC236}">
                <a16:creationId xmlns:a16="http://schemas.microsoft.com/office/drawing/2014/main" id="{393AC3F5-EDCB-D1BA-65E8-6A1E9187D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019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414771" y="4540255"/>
            <a:ext cx="2227588" cy="726522"/>
            <a:chOff x="5608450" y="1680311"/>
            <a:chExt cx="1039375" cy="338989"/>
          </a:xfrm>
        </p:grpSpPr>
        <p:sp>
          <p:nvSpPr>
            <p:cNvPr id="10" name="Google Shape;10;p2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46930" y="167266"/>
            <a:ext cx="2227589" cy="1527191"/>
            <a:chOff x="5519300" y="372750"/>
            <a:chExt cx="1039375" cy="712575"/>
          </a:xfrm>
        </p:grpSpPr>
        <p:sp>
          <p:nvSpPr>
            <p:cNvPr id="47" name="Google Shape;47;p2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"/>
          <p:cNvSpPr/>
          <p:nvPr/>
        </p:nvSpPr>
        <p:spPr>
          <a:xfrm>
            <a:off x="3498074" y="-725725"/>
            <a:ext cx="1331400" cy="133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818424" y="3693001"/>
            <a:ext cx="3129600" cy="3129600"/>
          </a:xfrm>
          <a:prstGeom prst="blockArc">
            <a:avLst>
              <a:gd name="adj1" fmla="val 10800000"/>
              <a:gd name="adj2" fmla="val 78601"/>
              <a:gd name="adj3" fmla="val 16284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 rot="8403633">
            <a:off x="-1694052" y="-1802996"/>
            <a:ext cx="4684741" cy="4684741"/>
          </a:xfrm>
          <a:prstGeom prst="blockArc">
            <a:avLst>
              <a:gd name="adj1" fmla="val 10800000"/>
              <a:gd name="adj2" fmla="val 21552055"/>
              <a:gd name="adj3" fmla="val 12224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2"/>
          <p:cNvGrpSpPr/>
          <p:nvPr/>
        </p:nvGrpSpPr>
        <p:grpSpPr>
          <a:xfrm>
            <a:off x="7721255" y="539314"/>
            <a:ext cx="709249" cy="339196"/>
            <a:chOff x="5265975" y="1869575"/>
            <a:chExt cx="269400" cy="128825"/>
          </a:xfrm>
        </p:grpSpPr>
        <p:cxnSp>
          <p:nvCxnSpPr>
            <p:cNvPr id="118" name="Google Shape;118;p2"/>
            <p:cNvCxnSpPr/>
            <p:nvPr/>
          </p:nvCxnSpPr>
          <p:spPr>
            <a:xfrm>
              <a:off x="5265975" y="1869575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2"/>
            <p:cNvCxnSpPr/>
            <p:nvPr/>
          </p:nvCxnSpPr>
          <p:spPr>
            <a:xfrm>
              <a:off x="5265975" y="1901781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2"/>
            <p:cNvCxnSpPr/>
            <p:nvPr/>
          </p:nvCxnSpPr>
          <p:spPr>
            <a:xfrm>
              <a:off x="5265975" y="1933988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2"/>
            <p:cNvCxnSpPr/>
            <p:nvPr/>
          </p:nvCxnSpPr>
          <p:spPr>
            <a:xfrm>
              <a:off x="5265975" y="1966194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2"/>
            <p:cNvCxnSpPr/>
            <p:nvPr/>
          </p:nvCxnSpPr>
          <p:spPr>
            <a:xfrm>
              <a:off x="5265975" y="1998400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2"/>
          <p:cNvSpPr/>
          <p:nvPr/>
        </p:nvSpPr>
        <p:spPr>
          <a:xfrm>
            <a:off x="1925875" y="4140975"/>
            <a:ext cx="2168100" cy="2168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"/>
          <p:cNvSpPr/>
          <p:nvPr/>
        </p:nvSpPr>
        <p:spPr>
          <a:xfrm rot="-1855996">
            <a:off x="8430736" y="1382619"/>
            <a:ext cx="1934093" cy="1934093"/>
          </a:xfrm>
          <a:prstGeom prst="blockArc">
            <a:avLst>
              <a:gd name="adj1" fmla="val 5958233"/>
              <a:gd name="adj2" fmla="val 17549793"/>
              <a:gd name="adj3" fmla="val 2103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8581300" y="1240975"/>
            <a:ext cx="1278000" cy="1278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"/>
          <p:cNvSpPr txBox="1">
            <a:spLocks noGrp="1"/>
          </p:cNvSpPr>
          <p:nvPr>
            <p:ph type="ctrTitle"/>
          </p:nvPr>
        </p:nvSpPr>
        <p:spPr>
          <a:xfrm>
            <a:off x="3817063" y="1228288"/>
            <a:ext cx="4499400" cy="18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7" name="Google Shape;127;p2"/>
          <p:cNvSpPr txBox="1">
            <a:spLocks noGrp="1"/>
          </p:cNvSpPr>
          <p:nvPr>
            <p:ph type="subTitle" idx="1"/>
          </p:nvPr>
        </p:nvSpPr>
        <p:spPr>
          <a:xfrm>
            <a:off x="6343500" y="3052300"/>
            <a:ext cx="197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_1_1_2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2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11" name="Google Shape;2111;p25"/>
          <p:cNvSpPr txBox="1">
            <a:spLocks noGrp="1"/>
          </p:cNvSpPr>
          <p:nvPr>
            <p:ph type="subTitle" idx="1"/>
          </p:nvPr>
        </p:nvSpPr>
        <p:spPr>
          <a:xfrm>
            <a:off x="1237236" y="1649888"/>
            <a:ext cx="3136200" cy="23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2" name="Google Shape;2112;p25"/>
          <p:cNvSpPr txBox="1">
            <a:spLocks noGrp="1"/>
          </p:cNvSpPr>
          <p:nvPr>
            <p:ph type="subTitle" idx="2"/>
          </p:nvPr>
        </p:nvSpPr>
        <p:spPr>
          <a:xfrm>
            <a:off x="4770564" y="1649888"/>
            <a:ext cx="3136200" cy="23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3" name="Google Shape;2113;p25"/>
          <p:cNvGrpSpPr/>
          <p:nvPr/>
        </p:nvGrpSpPr>
        <p:grpSpPr>
          <a:xfrm rot="5400000">
            <a:off x="-716077" y="3282010"/>
            <a:ext cx="2227568" cy="326604"/>
            <a:chOff x="5911703" y="-1770615"/>
            <a:chExt cx="2227568" cy="326604"/>
          </a:xfrm>
        </p:grpSpPr>
        <p:sp>
          <p:nvSpPr>
            <p:cNvPr id="2114" name="Google Shape;2114;p25"/>
            <p:cNvSpPr/>
            <p:nvPr/>
          </p:nvSpPr>
          <p:spPr>
            <a:xfrm>
              <a:off x="8013271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7631168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7249064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7058013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6102754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6293806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11703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7822219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8013271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7249064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7440116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7058013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6675909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6866961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6484858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6293806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11703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1" name="Google Shape;2131;p25"/>
          <p:cNvSpPr/>
          <p:nvPr/>
        </p:nvSpPr>
        <p:spPr>
          <a:xfrm rot="8223760" flipH="1">
            <a:off x="8066614" y="3302903"/>
            <a:ext cx="1986206" cy="1986646"/>
          </a:xfrm>
          <a:prstGeom prst="blockArc">
            <a:avLst>
              <a:gd name="adj1" fmla="val 5100224"/>
              <a:gd name="adj2" fmla="val 16890590"/>
              <a:gd name="adj3" fmla="val 2586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25"/>
          <p:cNvSpPr/>
          <p:nvPr/>
        </p:nvSpPr>
        <p:spPr>
          <a:xfrm rot="8223572" flipH="1">
            <a:off x="8098025" y="3495149"/>
            <a:ext cx="1534706" cy="1534721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25"/>
          <p:cNvSpPr/>
          <p:nvPr/>
        </p:nvSpPr>
        <p:spPr>
          <a:xfrm rot="656896" flipH="1">
            <a:off x="-1466385" y="950324"/>
            <a:ext cx="2255655" cy="2255712"/>
          </a:xfrm>
          <a:prstGeom prst="blockArc">
            <a:avLst>
              <a:gd name="adj1" fmla="val 5100224"/>
              <a:gd name="adj2" fmla="val 17105252"/>
              <a:gd name="adj3" fmla="val 2295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25"/>
          <p:cNvSpPr/>
          <p:nvPr/>
        </p:nvSpPr>
        <p:spPr>
          <a:xfrm rot="656663" flipH="1">
            <a:off x="-951810" y="1473801"/>
            <a:ext cx="1742900" cy="174295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5" name="Google Shape;2135;p25"/>
          <p:cNvGrpSpPr/>
          <p:nvPr/>
        </p:nvGrpSpPr>
        <p:grpSpPr>
          <a:xfrm rot="-5400000" flipH="1">
            <a:off x="7876900" y="1636706"/>
            <a:ext cx="2036537" cy="726522"/>
            <a:chOff x="5697593" y="1680311"/>
            <a:chExt cx="950232" cy="338989"/>
          </a:xfrm>
        </p:grpSpPr>
        <p:sp>
          <p:nvSpPr>
            <p:cNvPr id="2136" name="Google Shape;2136;p25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flipH="1">
            <a:off x="-381821" y="-103359"/>
            <a:ext cx="2227588" cy="726522"/>
            <a:chOff x="3620725" y="372750"/>
            <a:chExt cx="1039375" cy="338989"/>
          </a:xfrm>
        </p:grpSpPr>
        <p:sp>
          <p:nvSpPr>
            <p:cNvPr id="2167" name="Google Shape;2167;p25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04" name="Google Shape;220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4597" y="3947683"/>
            <a:ext cx="665700" cy="1111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25"/>
          <p:cNvSpPr/>
          <p:nvPr/>
        </p:nvSpPr>
        <p:spPr>
          <a:xfrm rot="-4743008" flipH="1">
            <a:off x="936100" y="4678764"/>
            <a:ext cx="2593314" cy="2593371"/>
          </a:xfrm>
          <a:prstGeom prst="blockArc">
            <a:avLst>
              <a:gd name="adj1" fmla="val 5100224"/>
              <a:gd name="adj2" fmla="val 16747037"/>
              <a:gd name="adj3" fmla="val 1124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25"/>
          <p:cNvSpPr/>
          <p:nvPr/>
        </p:nvSpPr>
        <p:spPr>
          <a:xfrm rot="-4743408" flipH="1">
            <a:off x="1537977" y="4676626"/>
            <a:ext cx="2003838" cy="200389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_1_1"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2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09" name="Google Shape;2209;p26"/>
          <p:cNvSpPr txBox="1">
            <a:spLocks noGrp="1"/>
          </p:cNvSpPr>
          <p:nvPr>
            <p:ph type="title" idx="2"/>
          </p:nvPr>
        </p:nvSpPr>
        <p:spPr>
          <a:xfrm>
            <a:off x="1099200" y="2941050"/>
            <a:ext cx="200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0" name="Google Shape;2210;p26"/>
          <p:cNvSpPr txBox="1">
            <a:spLocks noGrp="1"/>
          </p:cNvSpPr>
          <p:nvPr>
            <p:ph type="subTitle" idx="1"/>
          </p:nvPr>
        </p:nvSpPr>
        <p:spPr>
          <a:xfrm>
            <a:off x="1099200" y="3370599"/>
            <a:ext cx="2006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1" name="Google Shape;2211;p26"/>
          <p:cNvSpPr txBox="1">
            <a:spLocks noGrp="1"/>
          </p:cNvSpPr>
          <p:nvPr>
            <p:ph type="title" idx="3"/>
          </p:nvPr>
        </p:nvSpPr>
        <p:spPr>
          <a:xfrm>
            <a:off x="3528012" y="2941050"/>
            <a:ext cx="200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2" name="Google Shape;2212;p26"/>
          <p:cNvSpPr txBox="1">
            <a:spLocks noGrp="1"/>
          </p:cNvSpPr>
          <p:nvPr>
            <p:ph type="subTitle" idx="4"/>
          </p:nvPr>
        </p:nvSpPr>
        <p:spPr>
          <a:xfrm>
            <a:off x="3528012" y="3370600"/>
            <a:ext cx="2006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3" name="Google Shape;2213;p26"/>
          <p:cNvSpPr txBox="1">
            <a:spLocks noGrp="1"/>
          </p:cNvSpPr>
          <p:nvPr>
            <p:ph type="title" idx="5"/>
          </p:nvPr>
        </p:nvSpPr>
        <p:spPr>
          <a:xfrm>
            <a:off x="5956750" y="2941050"/>
            <a:ext cx="2006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4" name="Google Shape;2214;p26"/>
          <p:cNvSpPr txBox="1">
            <a:spLocks noGrp="1"/>
          </p:cNvSpPr>
          <p:nvPr>
            <p:ph type="subTitle" idx="6"/>
          </p:nvPr>
        </p:nvSpPr>
        <p:spPr>
          <a:xfrm>
            <a:off x="5956750" y="3370600"/>
            <a:ext cx="2006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15" name="Google Shape;2215;p26"/>
          <p:cNvGrpSpPr/>
          <p:nvPr/>
        </p:nvGrpSpPr>
        <p:grpSpPr>
          <a:xfrm>
            <a:off x="7130578" y="4680303"/>
            <a:ext cx="2227588" cy="726522"/>
            <a:chOff x="3857800" y="1143286"/>
            <a:chExt cx="1039375" cy="338989"/>
          </a:xfrm>
        </p:grpSpPr>
        <p:sp>
          <p:nvSpPr>
            <p:cNvPr id="2216" name="Google Shape;2216;p26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6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6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6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6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6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6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26"/>
          <p:cNvGrpSpPr/>
          <p:nvPr/>
        </p:nvGrpSpPr>
        <p:grpSpPr>
          <a:xfrm>
            <a:off x="-254692" y="-76870"/>
            <a:ext cx="2227588" cy="726522"/>
            <a:chOff x="5608450" y="1680311"/>
            <a:chExt cx="1039375" cy="338989"/>
          </a:xfrm>
        </p:grpSpPr>
        <p:sp>
          <p:nvSpPr>
            <p:cNvPr id="2247" name="Google Shape;2247;p26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3" name="Google Shape;2283;p26"/>
          <p:cNvSpPr/>
          <p:nvPr/>
        </p:nvSpPr>
        <p:spPr>
          <a:xfrm rot="-1856039">
            <a:off x="8454804" y="2577737"/>
            <a:ext cx="2574846" cy="2574846"/>
          </a:xfrm>
          <a:prstGeom prst="blockArc">
            <a:avLst>
              <a:gd name="adj1" fmla="val 5958233"/>
              <a:gd name="adj2" fmla="val 17338531"/>
              <a:gd name="adj3" fmla="val 848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26"/>
          <p:cNvSpPr/>
          <p:nvPr/>
        </p:nvSpPr>
        <p:spPr>
          <a:xfrm>
            <a:off x="8472788" y="2510000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26"/>
          <p:cNvSpPr/>
          <p:nvPr/>
        </p:nvSpPr>
        <p:spPr>
          <a:xfrm rot="1856039" flipH="1">
            <a:off x="-1791221" y="147812"/>
            <a:ext cx="2574846" cy="2574846"/>
          </a:xfrm>
          <a:prstGeom prst="blockArc">
            <a:avLst>
              <a:gd name="adj1" fmla="val 5958233"/>
              <a:gd name="adj2" fmla="val 17474158"/>
              <a:gd name="adj3" fmla="val 15925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26"/>
          <p:cNvSpPr/>
          <p:nvPr/>
        </p:nvSpPr>
        <p:spPr>
          <a:xfrm flipH="1">
            <a:off x="-1205123" y="422875"/>
            <a:ext cx="2118000" cy="2118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26"/>
          <p:cNvSpPr/>
          <p:nvPr/>
        </p:nvSpPr>
        <p:spPr>
          <a:xfrm>
            <a:off x="6337536" y="4893650"/>
            <a:ext cx="1326600" cy="1327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8" name="Google Shape;2288;p26"/>
          <p:cNvGrpSpPr/>
          <p:nvPr/>
        </p:nvGrpSpPr>
        <p:grpSpPr>
          <a:xfrm>
            <a:off x="282666" y="4529415"/>
            <a:ext cx="485944" cy="339170"/>
            <a:chOff x="5265975" y="1869575"/>
            <a:chExt cx="269400" cy="128825"/>
          </a:xfrm>
        </p:grpSpPr>
        <p:cxnSp>
          <p:nvCxnSpPr>
            <p:cNvPr id="2289" name="Google Shape;2289;p26"/>
            <p:cNvCxnSpPr/>
            <p:nvPr/>
          </p:nvCxnSpPr>
          <p:spPr>
            <a:xfrm>
              <a:off x="5265975" y="1869575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0" name="Google Shape;2290;p26"/>
            <p:cNvCxnSpPr/>
            <p:nvPr/>
          </p:nvCxnSpPr>
          <p:spPr>
            <a:xfrm>
              <a:off x="5265975" y="1901781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1" name="Google Shape;2291;p26"/>
            <p:cNvCxnSpPr/>
            <p:nvPr/>
          </p:nvCxnSpPr>
          <p:spPr>
            <a:xfrm>
              <a:off x="5265975" y="1933988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26"/>
            <p:cNvCxnSpPr/>
            <p:nvPr/>
          </p:nvCxnSpPr>
          <p:spPr>
            <a:xfrm>
              <a:off x="5265975" y="1966194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3" name="Google Shape;2293;p26"/>
            <p:cNvCxnSpPr/>
            <p:nvPr/>
          </p:nvCxnSpPr>
          <p:spPr>
            <a:xfrm>
              <a:off x="5265975" y="1998400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1" name="Google Shape;2861;p33"/>
          <p:cNvGrpSpPr/>
          <p:nvPr/>
        </p:nvGrpSpPr>
        <p:grpSpPr>
          <a:xfrm rot="5400000">
            <a:off x="-616035" y="1407528"/>
            <a:ext cx="2227588" cy="726522"/>
            <a:chOff x="3857800" y="1143286"/>
            <a:chExt cx="1039375" cy="338989"/>
          </a:xfrm>
        </p:grpSpPr>
        <p:sp>
          <p:nvSpPr>
            <p:cNvPr id="2862" name="Google Shape;2862;p3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2" name="Google Shape;2892;p33"/>
          <p:cNvGrpSpPr/>
          <p:nvPr/>
        </p:nvGrpSpPr>
        <p:grpSpPr>
          <a:xfrm>
            <a:off x="8066680" y="3468728"/>
            <a:ext cx="2227589" cy="1527191"/>
            <a:chOff x="5519300" y="372750"/>
            <a:chExt cx="1039375" cy="712575"/>
          </a:xfrm>
        </p:grpSpPr>
        <p:sp>
          <p:nvSpPr>
            <p:cNvPr id="2893" name="Google Shape;2893;p33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33"/>
          <p:cNvSpPr/>
          <p:nvPr/>
        </p:nvSpPr>
        <p:spPr>
          <a:xfrm rot="-5400000">
            <a:off x="-581151" y="-712325"/>
            <a:ext cx="1657800" cy="1657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 rot="-2158994">
            <a:off x="8445880" y="2488287"/>
            <a:ext cx="3063067" cy="3063067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34"/>
          <p:cNvSpPr/>
          <p:nvPr/>
        </p:nvSpPr>
        <p:spPr>
          <a:xfrm flipH="1">
            <a:off x="8270391" y="2279600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4" name="Google Shape;2964;p34"/>
          <p:cNvGrpSpPr/>
          <p:nvPr/>
        </p:nvGrpSpPr>
        <p:grpSpPr>
          <a:xfrm rot="5400000">
            <a:off x="7651004" y="3368691"/>
            <a:ext cx="2227589" cy="1527191"/>
            <a:chOff x="5519300" y="372750"/>
            <a:chExt cx="1039375" cy="712575"/>
          </a:xfrm>
        </p:grpSpPr>
        <p:sp>
          <p:nvSpPr>
            <p:cNvPr id="2965" name="Google Shape;2965;p34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4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4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4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4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4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4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4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4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4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4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4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4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4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4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4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4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4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4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4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4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4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4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4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4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4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4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4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4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4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4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4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4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4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4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4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4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4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2" name="Google Shape;3032;p34"/>
          <p:cNvGrpSpPr/>
          <p:nvPr/>
        </p:nvGrpSpPr>
        <p:grpSpPr>
          <a:xfrm rot="-5400000">
            <a:off x="-818942" y="1077257"/>
            <a:ext cx="2227588" cy="726522"/>
            <a:chOff x="3799000" y="1820400"/>
            <a:chExt cx="1039375" cy="338989"/>
          </a:xfrm>
        </p:grpSpPr>
        <p:sp>
          <p:nvSpPr>
            <p:cNvPr id="3033" name="Google Shape;3033;p34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9" name="Google Shape;3069;p34"/>
          <p:cNvSpPr/>
          <p:nvPr/>
        </p:nvSpPr>
        <p:spPr>
          <a:xfrm flipH="1">
            <a:off x="-1058342" y="3902385"/>
            <a:ext cx="2574600" cy="2574600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0" name="Google Shape;307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850" y="3694589"/>
            <a:ext cx="1306575" cy="1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1" name="Google Shape;3071;p34"/>
          <p:cNvSpPr/>
          <p:nvPr/>
        </p:nvSpPr>
        <p:spPr>
          <a:xfrm rot="5400000" flipH="1">
            <a:off x="-383111" y="-1285175"/>
            <a:ext cx="2033700" cy="2033700"/>
          </a:xfrm>
          <a:prstGeom prst="blockArc">
            <a:avLst>
              <a:gd name="adj1" fmla="val 5958233"/>
              <a:gd name="adj2" fmla="val 16931427"/>
              <a:gd name="adj3" fmla="val 1990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4"/>
          <p:cNvSpPr/>
          <p:nvPr/>
        </p:nvSpPr>
        <p:spPr>
          <a:xfrm flipH="1">
            <a:off x="-87012" y="-979068"/>
            <a:ext cx="1654500" cy="1655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3" name="Google Shape;30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494" y="748521"/>
            <a:ext cx="1013918" cy="7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Google Shape;3074;p34"/>
          <p:cNvSpPr/>
          <p:nvPr/>
        </p:nvSpPr>
        <p:spPr>
          <a:xfrm rot="-5400000" flipH="1">
            <a:off x="6829239" y="4604100"/>
            <a:ext cx="2033700" cy="2033700"/>
          </a:xfrm>
          <a:prstGeom prst="blockArc">
            <a:avLst>
              <a:gd name="adj1" fmla="val 5958233"/>
              <a:gd name="adj2" fmla="val 16931427"/>
              <a:gd name="adj3" fmla="val 1990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4"/>
          <p:cNvSpPr/>
          <p:nvPr/>
        </p:nvSpPr>
        <p:spPr>
          <a:xfrm rot="10800000" flipH="1">
            <a:off x="6912341" y="4676592"/>
            <a:ext cx="1654500" cy="1655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6" name="Google Shape;30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494" y="4676596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956" y="2685121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66" y="-427950"/>
            <a:ext cx="1217532" cy="87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76" name="Google Shape;276;p4"/>
          <p:cNvGrpSpPr/>
          <p:nvPr/>
        </p:nvGrpSpPr>
        <p:grpSpPr>
          <a:xfrm rot="-5400000" flipH="1">
            <a:off x="7821325" y="679905"/>
            <a:ext cx="2227588" cy="726522"/>
            <a:chOff x="3799000" y="1820400"/>
            <a:chExt cx="1039375" cy="338989"/>
          </a:xfrm>
        </p:grpSpPr>
        <p:sp>
          <p:nvSpPr>
            <p:cNvPr id="277" name="Google Shape;277;p4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4"/>
          <p:cNvGrpSpPr/>
          <p:nvPr/>
        </p:nvGrpSpPr>
        <p:grpSpPr>
          <a:xfrm flipH="1">
            <a:off x="-1654513" y="2869728"/>
            <a:ext cx="2227589" cy="1527191"/>
            <a:chOff x="5519300" y="372750"/>
            <a:chExt cx="1039375" cy="712575"/>
          </a:xfrm>
        </p:grpSpPr>
        <p:sp>
          <p:nvSpPr>
            <p:cNvPr id="313" name="Google Shape;313;p4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4"/>
          <p:cNvSpPr/>
          <p:nvPr/>
        </p:nvSpPr>
        <p:spPr>
          <a:xfrm rot="899876" flipH="1">
            <a:off x="-1364959" y="4184160"/>
            <a:ext cx="2180581" cy="2180581"/>
          </a:xfrm>
          <a:prstGeom prst="blockArc">
            <a:avLst>
              <a:gd name="adj1" fmla="val 10010889"/>
              <a:gd name="adj2" fmla="val 18123158"/>
              <a:gd name="adj3" fmla="val 2994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"/>
          <p:cNvSpPr/>
          <p:nvPr/>
        </p:nvSpPr>
        <p:spPr>
          <a:xfrm flipH="1">
            <a:off x="-850779" y="4573892"/>
            <a:ext cx="1658700" cy="1659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"/>
          <p:cNvSpPr/>
          <p:nvPr/>
        </p:nvSpPr>
        <p:spPr>
          <a:xfrm>
            <a:off x="8681330" y="1443900"/>
            <a:ext cx="2670600" cy="2670600"/>
          </a:xfrm>
          <a:prstGeom prst="blockArc">
            <a:avLst>
              <a:gd name="adj1" fmla="val 5318277"/>
              <a:gd name="adj2" fmla="val 17376266"/>
              <a:gd name="adj3" fmla="val 849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"/>
          <p:cNvSpPr/>
          <p:nvPr/>
        </p:nvSpPr>
        <p:spPr>
          <a:xfrm>
            <a:off x="8776832" y="1556676"/>
            <a:ext cx="1958400" cy="19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"/>
          <p:cNvSpPr/>
          <p:nvPr/>
        </p:nvSpPr>
        <p:spPr>
          <a:xfrm rot="3508339" flipH="1">
            <a:off x="-1727887" y="-2075610"/>
            <a:ext cx="2906424" cy="2906424"/>
          </a:xfrm>
          <a:prstGeom prst="blockArc">
            <a:avLst>
              <a:gd name="adj1" fmla="val 5318277"/>
              <a:gd name="adj2" fmla="val 17556576"/>
              <a:gd name="adj3" fmla="val 1575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6"/>
          <p:cNvGrpSpPr/>
          <p:nvPr/>
        </p:nvGrpSpPr>
        <p:grpSpPr>
          <a:xfrm>
            <a:off x="8719456" y="513232"/>
            <a:ext cx="326167" cy="2227568"/>
            <a:chOff x="8577956" y="1596694"/>
            <a:chExt cx="326167" cy="2227568"/>
          </a:xfrm>
        </p:grpSpPr>
        <p:sp>
          <p:nvSpPr>
            <p:cNvPr id="504" name="Google Shape;504;p6"/>
            <p:cNvSpPr/>
            <p:nvPr/>
          </p:nvSpPr>
          <p:spPr>
            <a:xfrm rot="5400000">
              <a:off x="8778124" y="369826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 rot="5400000">
              <a:off x="8577956" y="369826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 rot="5400000">
              <a:off x="8778124" y="331615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 rot="5400000">
              <a:off x="8577956" y="331615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 rot="5400000">
              <a:off x="8778124" y="293405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 rot="5400000">
              <a:off x="8577956" y="293405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 rot="5400000">
              <a:off x="8778124" y="312510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 rot="5400000">
              <a:off x="8778124" y="274300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 rot="5400000">
              <a:off x="8577956" y="274300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 rot="5400000">
              <a:off x="8778124" y="255195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 rot="5400000">
              <a:off x="8778124" y="216984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 rot="5400000">
              <a:off x="8577956" y="178774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 rot="5400000">
              <a:off x="8778124" y="197879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 rot="5400000">
              <a:off x="8577956" y="197879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 rot="5400000">
              <a:off x="8778124" y="159669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 rot="5400000">
              <a:off x="8577956" y="159669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6"/>
          <p:cNvGrpSpPr/>
          <p:nvPr/>
        </p:nvGrpSpPr>
        <p:grpSpPr>
          <a:xfrm rot="-5400000">
            <a:off x="-996100" y="4015385"/>
            <a:ext cx="2227588" cy="726522"/>
            <a:chOff x="3620725" y="372750"/>
            <a:chExt cx="1039375" cy="338989"/>
          </a:xfrm>
        </p:grpSpPr>
        <p:sp>
          <p:nvSpPr>
            <p:cNvPr id="521" name="Google Shape;521;p6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6"/>
          <p:cNvSpPr/>
          <p:nvPr/>
        </p:nvSpPr>
        <p:spPr>
          <a:xfrm rot="1856158" flipH="1">
            <a:off x="-1167632" y="617942"/>
            <a:ext cx="1697013" cy="1697013"/>
          </a:xfrm>
          <a:prstGeom prst="blockArc">
            <a:avLst>
              <a:gd name="adj1" fmla="val 5958233"/>
              <a:gd name="adj2" fmla="val 17549793"/>
              <a:gd name="adj3" fmla="val 2103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6"/>
          <p:cNvSpPr/>
          <p:nvPr/>
        </p:nvSpPr>
        <p:spPr>
          <a:xfrm>
            <a:off x="-456125" y="958975"/>
            <a:ext cx="960900" cy="960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6"/>
          <p:cNvSpPr/>
          <p:nvPr/>
        </p:nvSpPr>
        <p:spPr>
          <a:xfrm rot="-5400000" flipH="1">
            <a:off x="5404994" y="4756332"/>
            <a:ext cx="1172100" cy="1172100"/>
          </a:xfrm>
          <a:prstGeom prst="blockArc">
            <a:avLst>
              <a:gd name="adj1" fmla="val 4205957"/>
              <a:gd name="adj2" fmla="val 17987083"/>
              <a:gd name="adj3" fmla="val 30235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"/>
          <p:cNvSpPr/>
          <p:nvPr/>
        </p:nvSpPr>
        <p:spPr>
          <a:xfrm>
            <a:off x="5451975" y="4826875"/>
            <a:ext cx="837300" cy="837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"/>
          <p:cNvSpPr txBox="1">
            <a:spLocks noGrp="1"/>
          </p:cNvSpPr>
          <p:nvPr>
            <p:ph type="title"/>
          </p:nvPr>
        </p:nvSpPr>
        <p:spPr>
          <a:xfrm>
            <a:off x="1121150" y="1116775"/>
            <a:ext cx="38079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7"/>
          <p:cNvSpPr txBox="1">
            <a:spLocks noGrp="1"/>
          </p:cNvSpPr>
          <p:nvPr>
            <p:ph type="body" idx="1"/>
          </p:nvPr>
        </p:nvSpPr>
        <p:spPr>
          <a:xfrm>
            <a:off x="1121150" y="1923119"/>
            <a:ext cx="38079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Open Sans Mediu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9pPr>
          </a:lstStyle>
          <a:p>
            <a:endParaRPr/>
          </a:p>
        </p:txBody>
      </p:sp>
      <p:sp>
        <p:nvSpPr>
          <p:cNvPr id="565" name="Google Shape;565;p7"/>
          <p:cNvSpPr/>
          <p:nvPr/>
        </p:nvSpPr>
        <p:spPr>
          <a:xfrm rot="-8909883">
            <a:off x="7380555" y="-922593"/>
            <a:ext cx="2453841" cy="2453841"/>
          </a:xfrm>
          <a:prstGeom prst="blockArc">
            <a:avLst>
              <a:gd name="adj1" fmla="val 10800000"/>
              <a:gd name="adj2" fmla="val 567723"/>
              <a:gd name="adj3" fmla="val 1141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"/>
          <p:cNvSpPr/>
          <p:nvPr/>
        </p:nvSpPr>
        <p:spPr>
          <a:xfrm>
            <a:off x="7130050" y="-541850"/>
            <a:ext cx="1759500" cy="1759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 flipH="1">
            <a:off x="6696355" y="334491"/>
            <a:ext cx="2227589" cy="1527191"/>
            <a:chOff x="5519300" y="372750"/>
            <a:chExt cx="1039375" cy="712575"/>
          </a:xfrm>
        </p:grpSpPr>
        <p:sp>
          <p:nvSpPr>
            <p:cNvPr id="568" name="Google Shape;568;p7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7"/>
          <p:cNvGrpSpPr/>
          <p:nvPr/>
        </p:nvGrpSpPr>
        <p:grpSpPr>
          <a:xfrm>
            <a:off x="107678" y="-187590"/>
            <a:ext cx="2227589" cy="726958"/>
            <a:chOff x="6972150" y="711750"/>
            <a:chExt cx="1039375" cy="339193"/>
          </a:xfrm>
        </p:grpSpPr>
        <p:sp>
          <p:nvSpPr>
            <p:cNvPr id="636" name="Google Shape;636;p7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7"/>
          <p:cNvSpPr/>
          <p:nvPr/>
        </p:nvSpPr>
        <p:spPr>
          <a:xfrm>
            <a:off x="-624140" y="-419150"/>
            <a:ext cx="1527000" cy="1527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7"/>
          <p:cNvSpPr/>
          <p:nvPr/>
        </p:nvSpPr>
        <p:spPr>
          <a:xfrm rot="372611">
            <a:off x="5475589" y="4165080"/>
            <a:ext cx="2204738" cy="2204738"/>
          </a:xfrm>
          <a:prstGeom prst="blockArc">
            <a:avLst>
              <a:gd name="adj1" fmla="val 9398892"/>
              <a:gd name="adj2" fmla="val 534609"/>
              <a:gd name="adj3" fmla="val 1967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7"/>
          <p:cNvGrpSpPr/>
          <p:nvPr/>
        </p:nvGrpSpPr>
        <p:grpSpPr>
          <a:xfrm>
            <a:off x="5832004" y="3999491"/>
            <a:ext cx="2227588" cy="726522"/>
            <a:chOff x="3620725" y="372750"/>
            <a:chExt cx="1039375" cy="338989"/>
          </a:xfrm>
        </p:grpSpPr>
        <p:sp>
          <p:nvSpPr>
            <p:cNvPr id="671" name="Google Shape;671;p7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"/>
          <p:cNvSpPr txBox="1">
            <a:spLocks noGrp="1"/>
          </p:cNvSpPr>
          <p:nvPr>
            <p:ph type="title"/>
          </p:nvPr>
        </p:nvSpPr>
        <p:spPr>
          <a:xfrm>
            <a:off x="2029075" y="2490350"/>
            <a:ext cx="50859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4" name="Google Shape;784;p9"/>
          <p:cNvSpPr txBox="1">
            <a:spLocks noGrp="1"/>
          </p:cNvSpPr>
          <p:nvPr>
            <p:ph type="subTitle" idx="1"/>
          </p:nvPr>
        </p:nvSpPr>
        <p:spPr>
          <a:xfrm>
            <a:off x="2029075" y="3269253"/>
            <a:ext cx="5085900" cy="12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5" name="Google Shape;785;p9"/>
          <p:cNvSpPr/>
          <p:nvPr/>
        </p:nvSpPr>
        <p:spPr>
          <a:xfrm rot="-4819752">
            <a:off x="8205757" y="1265550"/>
            <a:ext cx="1585836" cy="1585836"/>
          </a:xfrm>
          <a:prstGeom prst="blockArc">
            <a:avLst>
              <a:gd name="adj1" fmla="val 5958233"/>
              <a:gd name="adj2" fmla="val 2559931"/>
              <a:gd name="adj3" fmla="val 22508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9"/>
          <p:cNvSpPr/>
          <p:nvPr/>
        </p:nvSpPr>
        <p:spPr>
          <a:xfrm rot="-7433688">
            <a:off x="-962871" y="-1484464"/>
            <a:ext cx="3935124" cy="3935124"/>
          </a:xfrm>
          <a:prstGeom prst="blockArc">
            <a:avLst>
              <a:gd name="adj1" fmla="val 5958233"/>
              <a:gd name="adj2" fmla="val 20136020"/>
              <a:gd name="adj3" fmla="val 1680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9"/>
          <p:cNvSpPr/>
          <p:nvPr/>
        </p:nvSpPr>
        <p:spPr>
          <a:xfrm rot="-6824316">
            <a:off x="5408227" y="4758274"/>
            <a:ext cx="1270604" cy="127115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"/>
          <p:cNvSpPr txBox="1">
            <a:spLocks noGrp="1"/>
          </p:cNvSpPr>
          <p:nvPr>
            <p:ph type="title"/>
          </p:nvPr>
        </p:nvSpPr>
        <p:spPr>
          <a:xfrm>
            <a:off x="713400" y="3110425"/>
            <a:ext cx="2941500" cy="13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"/>
          <p:cNvSpPr txBox="1">
            <a:spLocks noGrp="1"/>
          </p:cNvSpPr>
          <p:nvPr>
            <p:ph type="title" hasCustomPrompt="1"/>
          </p:nvPr>
        </p:nvSpPr>
        <p:spPr>
          <a:xfrm>
            <a:off x="1256050" y="1205625"/>
            <a:ext cx="6632100" cy="18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2" name="Google Shape;792;p11"/>
          <p:cNvSpPr txBox="1">
            <a:spLocks noGrp="1"/>
          </p:cNvSpPr>
          <p:nvPr>
            <p:ph type="subTitle" idx="1"/>
          </p:nvPr>
        </p:nvSpPr>
        <p:spPr>
          <a:xfrm>
            <a:off x="1912038" y="3167400"/>
            <a:ext cx="5319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3" name="Google Shape;793;p11"/>
          <p:cNvSpPr/>
          <p:nvPr/>
        </p:nvSpPr>
        <p:spPr>
          <a:xfrm flipH="1">
            <a:off x="-970367" y="3471285"/>
            <a:ext cx="2574600" cy="2574600"/>
          </a:xfrm>
          <a:prstGeom prst="blockArc">
            <a:avLst>
              <a:gd name="adj1" fmla="val 5958233"/>
              <a:gd name="adj2" fmla="val 18980253"/>
              <a:gd name="adj3" fmla="val 14764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4" name="Google Shape;79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57346" y="4025275"/>
            <a:ext cx="2038800" cy="1357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5" name="Google Shape;795;p11"/>
          <p:cNvGrpSpPr/>
          <p:nvPr/>
        </p:nvGrpSpPr>
        <p:grpSpPr>
          <a:xfrm flipH="1">
            <a:off x="6916420" y="380544"/>
            <a:ext cx="2227588" cy="726522"/>
            <a:chOff x="3799000" y="1820400"/>
            <a:chExt cx="1039375" cy="338989"/>
          </a:xfrm>
        </p:grpSpPr>
        <p:sp>
          <p:nvSpPr>
            <p:cNvPr id="796" name="Google Shape;796;p11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2" name="Google Shape;83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471" y="-171325"/>
            <a:ext cx="1602225" cy="11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45963" y="3471263"/>
            <a:ext cx="921650" cy="1215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11"/>
          <p:cNvGrpSpPr/>
          <p:nvPr/>
        </p:nvGrpSpPr>
        <p:grpSpPr>
          <a:xfrm flipH="1">
            <a:off x="-206996" y="-68959"/>
            <a:ext cx="2227588" cy="726522"/>
            <a:chOff x="3620725" y="372750"/>
            <a:chExt cx="1039375" cy="338989"/>
          </a:xfrm>
        </p:grpSpPr>
        <p:sp>
          <p:nvSpPr>
            <p:cNvPr id="835" name="Google Shape;835;p11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11"/>
          <p:cNvSpPr/>
          <p:nvPr/>
        </p:nvSpPr>
        <p:spPr>
          <a:xfrm rot="10800000">
            <a:off x="39205" y="-757722"/>
            <a:ext cx="1735200" cy="1735200"/>
          </a:xfrm>
          <a:prstGeom prst="blockArc">
            <a:avLst>
              <a:gd name="adj1" fmla="val 5958233"/>
              <a:gd name="adj2" fmla="val 2313425"/>
              <a:gd name="adj3" fmla="val 2288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1"/>
          <p:cNvSpPr/>
          <p:nvPr/>
        </p:nvSpPr>
        <p:spPr>
          <a:xfrm rot="10800000">
            <a:off x="255950" y="-712275"/>
            <a:ext cx="1643700" cy="1644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4" name="Google Shape;8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787" y="253415"/>
            <a:ext cx="797650" cy="57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4050" y="1410474"/>
            <a:ext cx="1052700" cy="754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3887" y="4366815"/>
            <a:ext cx="797650" cy="57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26681" y="2545244"/>
            <a:ext cx="1164725" cy="835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8" name="Google Shape;878;p11"/>
          <p:cNvGrpSpPr/>
          <p:nvPr/>
        </p:nvGrpSpPr>
        <p:grpSpPr>
          <a:xfrm>
            <a:off x="6889313" y="4472001"/>
            <a:ext cx="2227588" cy="726522"/>
            <a:chOff x="5608450" y="1680311"/>
            <a:chExt cx="1039375" cy="338989"/>
          </a:xfrm>
        </p:grpSpPr>
        <p:sp>
          <p:nvSpPr>
            <p:cNvPr id="879" name="Google Shape;879;p11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1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1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7"/>
          <p:cNvSpPr txBox="1">
            <a:spLocks noGrp="1"/>
          </p:cNvSpPr>
          <p:nvPr>
            <p:ph type="title"/>
          </p:nvPr>
        </p:nvSpPr>
        <p:spPr>
          <a:xfrm>
            <a:off x="4450946" y="1493550"/>
            <a:ext cx="3493200" cy="12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25" name="Google Shape;1325;p17"/>
          <p:cNvSpPr txBox="1">
            <a:spLocks noGrp="1"/>
          </p:cNvSpPr>
          <p:nvPr>
            <p:ph type="subTitle" idx="1"/>
          </p:nvPr>
        </p:nvSpPr>
        <p:spPr>
          <a:xfrm>
            <a:off x="4450925" y="2634150"/>
            <a:ext cx="34932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17"/>
          <p:cNvSpPr/>
          <p:nvPr/>
        </p:nvSpPr>
        <p:spPr>
          <a:xfrm rot="-5400000">
            <a:off x="3094299" y="4025425"/>
            <a:ext cx="2102100" cy="210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7" name="Google Shape;1327;p17"/>
          <p:cNvGrpSpPr/>
          <p:nvPr/>
        </p:nvGrpSpPr>
        <p:grpSpPr>
          <a:xfrm>
            <a:off x="7342730" y="-239484"/>
            <a:ext cx="2227589" cy="1527191"/>
            <a:chOff x="5519300" y="372750"/>
            <a:chExt cx="1039375" cy="712575"/>
          </a:xfrm>
        </p:grpSpPr>
        <p:sp>
          <p:nvSpPr>
            <p:cNvPr id="1328" name="Google Shape;1328;p17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17"/>
          <p:cNvSpPr/>
          <p:nvPr/>
        </p:nvSpPr>
        <p:spPr>
          <a:xfrm rot="-1856039">
            <a:off x="8454804" y="1900412"/>
            <a:ext cx="2574846" cy="2574846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7"/>
          <p:cNvSpPr/>
          <p:nvPr/>
        </p:nvSpPr>
        <p:spPr>
          <a:xfrm>
            <a:off x="8472788" y="1832675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7"/>
          <p:cNvSpPr/>
          <p:nvPr/>
        </p:nvSpPr>
        <p:spPr>
          <a:xfrm rot="-6009249">
            <a:off x="4503832" y="-1121226"/>
            <a:ext cx="2030097" cy="2030097"/>
          </a:xfrm>
          <a:prstGeom prst="blockArc">
            <a:avLst>
              <a:gd name="adj1" fmla="val 5958233"/>
              <a:gd name="adj2" fmla="val 17663173"/>
              <a:gd name="adj3" fmla="val 24970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7"/>
          <p:cNvSpPr/>
          <p:nvPr/>
        </p:nvSpPr>
        <p:spPr>
          <a:xfrm rot="-8814536">
            <a:off x="-1455112" y="-720135"/>
            <a:ext cx="3302921" cy="3302921"/>
          </a:xfrm>
          <a:prstGeom prst="blockArc">
            <a:avLst>
              <a:gd name="adj1" fmla="val 5958233"/>
              <a:gd name="adj2" fmla="val 15340052"/>
              <a:gd name="adj3" fmla="val 8595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71" r:id="rId10"/>
    <p:sldLayoutId id="2147483672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LPRmxX0eTJ4rXDzcR9fxzxGaWPUdlEUA/view?usp=drive_link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NTIzLNlP9STPEjo6okBA3Bkk20jnKl2L/view?usp=sharin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HxwT1xzgKIf_Y3-Dn4xjGjdvaUUpWWO/view?usp=drive_link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8IIENkBqLgH428tHLD4-Ec3bcdjtdthA/view?usp=drive_link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rive.google.com/file/d/1dezFmVd3AeymK9K9F75bw9AnNXLJ3-Vu/view?usp=drive_link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aCLqVRzahf1ZyvqF70Le189J1KfRmlA/view?usp=drive_link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rive.google.com/file/d/1dezFmVd3AeymK9K9F75bw9AnNXLJ3-Vu/view?usp=drive_link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QBpjIv1KOhJsmdGvsXzwU_ceWwQ5ogHk/view?usp=drive_link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9" name="Google Shape;30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25" y="1946150"/>
            <a:ext cx="3633650" cy="241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0" name="Google Shape;3090;p38"/>
          <p:cNvGrpSpPr/>
          <p:nvPr/>
        </p:nvGrpSpPr>
        <p:grpSpPr>
          <a:xfrm>
            <a:off x="251783" y="4096069"/>
            <a:ext cx="2227588" cy="726522"/>
            <a:chOff x="3799000" y="1820400"/>
            <a:chExt cx="1039375" cy="338989"/>
          </a:xfrm>
        </p:grpSpPr>
        <p:sp>
          <p:nvSpPr>
            <p:cNvPr id="3091" name="Google Shape;3091;p38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8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8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8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8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8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8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8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8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8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8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8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8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8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8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8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8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8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8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8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8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8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8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8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8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8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8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8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8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8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8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8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8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8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8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8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7" name="Google Shape;3127;p38"/>
          <p:cNvGrpSpPr/>
          <p:nvPr/>
        </p:nvGrpSpPr>
        <p:grpSpPr>
          <a:xfrm>
            <a:off x="2374531" y="-1877848"/>
            <a:ext cx="745392" cy="771458"/>
            <a:chOff x="3962987" y="1472625"/>
            <a:chExt cx="316663" cy="327750"/>
          </a:xfrm>
        </p:grpSpPr>
        <p:grpSp>
          <p:nvGrpSpPr>
            <p:cNvPr id="3128" name="Google Shape;3128;p38"/>
            <p:cNvGrpSpPr/>
            <p:nvPr/>
          </p:nvGrpSpPr>
          <p:grpSpPr>
            <a:xfrm>
              <a:off x="3962987" y="1472625"/>
              <a:ext cx="316663" cy="58800"/>
              <a:chOff x="3962987" y="1472625"/>
              <a:chExt cx="316663" cy="58800"/>
            </a:xfrm>
          </p:grpSpPr>
          <p:sp>
            <p:nvSpPr>
              <p:cNvPr id="3129" name="Google Shape;3129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3" name="Google Shape;3133;p38"/>
            <p:cNvGrpSpPr/>
            <p:nvPr/>
          </p:nvGrpSpPr>
          <p:grpSpPr>
            <a:xfrm>
              <a:off x="3962987" y="1562275"/>
              <a:ext cx="316663" cy="58800"/>
              <a:chOff x="3962987" y="1472625"/>
              <a:chExt cx="316663" cy="58800"/>
            </a:xfrm>
          </p:grpSpPr>
          <p:sp>
            <p:nvSpPr>
              <p:cNvPr id="3134" name="Google Shape;3134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8" name="Google Shape;3138;p38"/>
            <p:cNvGrpSpPr/>
            <p:nvPr/>
          </p:nvGrpSpPr>
          <p:grpSpPr>
            <a:xfrm>
              <a:off x="3962987" y="1651925"/>
              <a:ext cx="316663" cy="58800"/>
              <a:chOff x="3962987" y="1472625"/>
              <a:chExt cx="316663" cy="58800"/>
            </a:xfrm>
          </p:grpSpPr>
          <p:sp>
            <p:nvSpPr>
              <p:cNvPr id="3139" name="Google Shape;3139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3" name="Google Shape;3143;p38"/>
            <p:cNvGrpSpPr/>
            <p:nvPr/>
          </p:nvGrpSpPr>
          <p:grpSpPr>
            <a:xfrm>
              <a:off x="3962987" y="1741575"/>
              <a:ext cx="316663" cy="58800"/>
              <a:chOff x="3962987" y="1472625"/>
              <a:chExt cx="316663" cy="58800"/>
            </a:xfrm>
          </p:grpSpPr>
          <p:sp>
            <p:nvSpPr>
              <p:cNvPr id="3144" name="Google Shape;3144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8" name="Google Shape;3148;p38"/>
          <p:cNvSpPr txBox="1">
            <a:spLocks noGrp="1"/>
          </p:cNvSpPr>
          <p:nvPr>
            <p:ph type="ctrTitle"/>
          </p:nvPr>
        </p:nvSpPr>
        <p:spPr>
          <a:xfrm>
            <a:off x="3817063" y="1228288"/>
            <a:ext cx="4499400" cy="18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WebScanPro</a:t>
            </a:r>
            <a:r>
              <a:rPr lang="en-US" sz="4400" dirty="0"/>
              <a:t> Web Application Security Testing Tool</a:t>
            </a:r>
            <a:endParaRPr sz="4400" dirty="0"/>
          </a:p>
        </p:txBody>
      </p:sp>
      <p:sp>
        <p:nvSpPr>
          <p:cNvPr id="3149" name="Google Shape;3149;p38"/>
          <p:cNvSpPr txBox="1">
            <a:spLocks noGrp="1"/>
          </p:cNvSpPr>
          <p:nvPr>
            <p:ph type="subTitle" idx="1"/>
          </p:nvPr>
        </p:nvSpPr>
        <p:spPr>
          <a:xfrm>
            <a:off x="6118818" y="4035283"/>
            <a:ext cx="2197645" cy="982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Sudharsan S</a:t>
            </a:r>
            <a:endParaRPr dirty="0"/>
          </a:p>
        </p:txBody>
      </p:sp>
      <p:pic>
        <p:nvPicPr>
          <p:cNvPr id="3150" name="Google Shape;31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263" y="2706078"/>
            <a:ext cx="1039375" cy="74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1" name="Google Shape;31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468" y="918625"/>
            <a:ext cx="1796913" cy="284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2" name="Google Shape;315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100" y="1780150"/>
            <a:ext cx="923250" cy="12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9125" y="2726398"/>
            <a:ext cx="1662625" cy="17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8075" y="2867343"/>
            <a:ext cx="923250" cy="116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63D9-000E-1C45-082A-3FC17D1D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4: Authentication &amp; Session Security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DD786-A1B1-421B-EA0A-402147303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602180"/>
            <a:ext cx="7717500" cy="3416400"/>
          </a:xfrm>
        </p:spPr>
        <p:txBody>
          <a:bodyPr/>
          <a:lstStyle/>
          <a:p>
            <a:pPr marL="139700" indent="0">
              <a:buNone/>
            </a:pPr>
            <a:r>
              <a:rPr lang="en-IN" sz="1600" b="1" dirty="0"/>
              <a:t>Week 5 Implementation</a:t>
            </a:r>
            <a:endParaRPr lang="en-IN" sz="1600" dirty="0"/>
          </a:p>
          <a:p>
            <a:r>
              <a:rPr lang="en-IN" sz="1600" dirty="0"/>
              <a:t>Weak/default credential testing (50+ credentials)</a:t>
            </a:r>
          </a:p>
          <a:p>
            <a:r>
              <a:rPr lang="en-IN" sz="1600" dirty="0"/>
              <a:t>Brute-force simulation with rate-limiting detection</a:t>
            </a:r>
          </a:p>
          <a:p>
            <a:r>
              <a:rPr lang="en-IN" sz="1600" dirty="0"/>
              <a:t>Session cookie analysis (Secure, </a:t>
            </a:r>
            <a:r>
              <a:rPr lang="en-IN" sz="1600" dirty="0" err="1"/>
              <a:t>HttpOnly</a:t>
            </a:r>
            <a:r>
              <a:rPr lang="en-IN" sz="1600" dirty="0"/>
              <a:t>, </a:t>
            </a:r>
            <a:r>
              <a:rPr lang="en-IN" sz="1600" dirty="0" err="1"/>
              <a:t>SameSite</a:t>
            </a:r>
            <a:r>
              <a:rPr lang="en-IN" sz="1600" dirty="0"/>
              <a:t>)</a:t>
            </a:r>
          </a:p>
          <a:p>
            <a:r>
              <a:rPr lang="en-IN" sz="1600" dirty="0"/>
              <a:t>Session fixation and hijacking testing</a:t>
            </a:r>
          </a:p>
          <a:p>
            <a:pPr marL="139700" indent="0">
              <a:buNone/>
            </a:pPr>
            <a:r>
              <a:rPr lang="en-IN" sz="1600" b="1" dirty="0"/>
              <a:t>AI/ML Integration:</a:t>
            </a:r>
            <a:endParaRPr lang="en-IN" sz="1600" dirty="0"/>
          </a:p>
          <a:p>
            <a:r>
              <a:rPr lang="en-IN" sz="1600" dirty="0"/>
              <a:t>Isolation Forest for anomaly detection</a:t>
            </a:r>
          </a:p>
          <a:p>
            <a:r>
              <a:rPr lang="en-IN" sz="1600" dirty="0"/>
              <a:t>Random Forest for attack pattern classification</a:t>
            </a:r>
          </a:p>
          <a:p>
            <a:r>
              <a:rPr lang="en-IN" sz="1600" dirty="0"/>
              <a:t>DBSCAN for session entropy analysis</a:t>
            </a:r>
          </a:p>
          <a:p>
            <a:pPr marL="139700" indent="0">
              <a:buNone/>
            </a:pPr>
            <a:r>
              <a:rPr lang="en-IN" sz="1600" b="1" dirty="0"/>
              <a:t>Findings:</a:t>
            </a:r>
            <a:endParaRPr lang="en-IN" sz="1600" dirty="0"/>
          </a:p>
          <a:p>
            <a:r>
              <a:rPr lang="en-IN" sz="1600" dirty="0"/>
              <a:t>Weak credentials detected</a:t>
            </a:r>
          </a:p>
          <a:p>
            <a:r>
              <a:rPr lang="en-IN" sz="1600" dirty="0"/>
              <a:t>Missing security flags in cookies</a:t>
            </a:r>
          </a:p>
          <a:p>
            <a:r>
              <a:rPr lang="en-IN" sz="1600" dirty="0"/>
              <a:t>Session fixation vulnerability identified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67090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1D31-57AD-2EEC-C4A3-B78CC414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5: Access Control &amp; IDOR Testing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83E84-4AAC-DFD4-7F07-9FB9712C3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75" y="1587190"/>
            <a:ext cx="7717500" cy="3416400"/>
          </a:xfrm>
        </p:spPr>
        <p:txBody>
          <a:bodyPr/>
          <a:lstStyle/>
          <a:p>
            <a:pPr marL="139700" indent="0">
              <a:buNone/>
            </a:pPr>
            <a:r>
              <a:rPr lang="en-IN" sz="1600" b="1" dirty="0"/>
              <a:t>Week 6 Implementation</a:t>
            </a:r>
            <a:endParaRPr lang="en-IN" sz="1600" dirty="0"/>
          </a:p>
          <a:p>
            <a:r>
              <a:rPr lang="en-IN" sz="1600" dirty="0"/>
              <a:t>Role identification (Admin, User, Guest)</a:t>
            </a:r>
          </a:p>
          <a:p>
            <a:r>
              <a:rPr lang="en-IN" sz="1600" dirty="0"/>
              <a:t>Horizontal/Vertical privilege escalation testing</a:t>
            </a:r>
          </a:p>
          <a:p>
            <a:r>
              <a:rPr lang="en-IN" sz="1600" dirty="0"/>
              <a:t>Insecure Direct Object Reference (IDOR) detection</a:t>
            </a:r>
          </a:p>
          <a:p>
            <a:r>
              <a:rPr lang="en-IN" sz="1600" dirty="0"/>
              <a:t>Response pattern analysis using ML</a:t>
            </a:r>
          </a:p>
          <a:p>
            <a:pPr marL="139700" indent="0">
              <a:buNone/>
            </a:pPr>
            <a:r>
              <a:rPr lang="en-IN" sz="1600" b="1" dirty="0"/>
              <a:t>ML Models Used:</a:t>
            </a:r>
            <a:endParaRPr lang="en-IN" sz="1600" dirty="0"/>
          </a:p>
          <a:p>
            <a:r>
              <a:rPr lang="en-IN" sz="1600" dirty="0"/>
              <a:t>K-Means clustering for response patterns</a:t>
            </a:r>
          </a:p>
          <a:p>
            <a:r>
              <a:rPr lang="en-IN" sz="1600" dirty="0"/>
              <a:t>Random Forest classifier for access violations</a:t>
            </a:r>
          </a:p>
          <a:p>
            <a:r>
              <a:rPr lang="en-IN" sz="1600" dirty="0"/>
              <a:t>IDOR pattern detection with clustering</a:t>
            </a:r>
          </a:p>
          <a:p>
            <a:pPr marL="139700" indent="0">
              <a:buNone/>
            </a:pPr>
            <a:r>
              <a:rPr lang="en-IN" sz="1600" b="1" dirty="0"/>
              <a:t>Findings:</a:t>
            </a:r>
            <a:endParaRPr lang="en-IN" sz="1600" dirty="0"/>
          </a:p>
          <a:p>
            <a:r>
              <a:rPr lang="en-IN" sz="1600" dirty="0"/>
              <a:t>Vertical escalation vulnerabilities</a:t>
            </a:r>
          </a:p>
          <a:p>
            <a:r>
              <a:rPr lang="en-IN" sz="1600" dirty="0"/>
              <a:t>Multiple IDOR instances detected</a:t>
            </a:r>
          </a:p>
          <a:p>
            <a:r>
              <a:rPr lang="en-IN" sz="1600" dirty="0"/>
              <a:t>Missing server-side authorization checks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91167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E68C-19D1-D9C4-E4F5-0CFA9249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6: AI-Driven Report Generation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47B38-0CA7-6AB8-67EA-9729ECF10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2000" b="1" dirty="0"/>
              <a:t>Week 7 Implementation</a:t>
            </a:r>
            <a:endParaRPr lang="en-US" sz="2000" dirty="0"/>
          </a:p>
          <a:p>
            <a:r>
              <a:rPr lang="en-US" sz="2000" b="1" dirty="0"/>
              <a:t>Result Aggregation</a:t>
            </a:r>
            <a:r>
              <a:rPr lang="en-US" sz="2000" dirty="0"/>
              <a:t> from all modules</a:t>
            </a:r>
          </a:p>
          <a:p>
            <a:r>
              <a:rPr lang="en-US" sz="2000" b="1" dirty="0"/>
              <a:t>AI Classification</a:t>
            </a:r>
            <a:r>
              <a:rPr lang="en-US" sz="2000" dirty="0"/>
              <a:t> using TF-IDF + Logistic Regression</a:t>
            </a:r>
          </a:p>
          <a:p>
            <a:r>
              <a:rPr lang="en-US" sz="2000" b="1" dirty="0"/>
              <a:t>Risk Scoring</a:t>
            </a:r>
            <a:r>
              <a:rPr lang="en-US" sz="2000" dirty="0"/>
              <a:t> based on exploitability and impact</a:t>
            </a:r>
          </a:p>
          <a:p>
            <a:r>
              <a:rPr lang="en-US" sz="2000" b="1" dirty="0"/>
              <a:t>NLP-based</a:t>
            </a:r>
            <a:r>
              <a:rPr lang="en-US" sz="2000" dirty="0"/>
              <a:t> mitigation suggestions</a:t>
            </a:r>
          </a:p>
          <a:p>
            <a:r>
              <a:rPr lang="en-US" sz="2000" b="1" dirty="0"/>
              <a:t>Interactive Dashboard</a:t>
            </a:r>
            <a:r>
              <a:rPr lang="en-US" sz="2000" dirty="0"/>
              <a:t> with visualizations</a:t>
            </a:r>
          </a:p>
          <a:p>
            <a:pPr marL="139700" indent="0">
              <a:buNone/>
            </a:pPr>
            <a:r>
              <a:rPr lang="en-US" sz="2000" b="1" dirty="0"/>
              <a:t>Dashboard Features:</a:t>
            </a:r>
            <a:endParaRPr lang="en-US" sz="2000" dirty="0"/>
          </a:p>
          <a:p>
            <a:r>
              <a:rPr lang="en-US" sz="2000" dirty="0"/>
              <a:t>Executive summary with AI insights</a:t>
            </a:r>
          </a:p>
          <a:p>
            <a:r>
              <a:rPr lang="en-US" sz="2000" dirty="0"/>
              <a:t>Severity distribution charts</a:t>
            </a:r>
          </a:p>
          <a:p>
            <a:r>
              <a:rPr lang="en-US" sz="2000" dirty="0"/>
              <a:t>Top priority vulnerabilities table</a:t>
            </a:r>
          </a:p>
          <a:p>
            <a:r>
              <a:rPr lang="en-US" sz="2000" dirty="0"/>
              <a:t>OWASP compliance matrix</a:t>
            </a:r>
          </a:p>
          <a:p>
            <a:r>
              <a:rPr lang="en-US" sz="2000" dirty="0"/>
              <a:t>JSON findings explorer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4243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p56"/>
          <p:cNvSpPr txBox="1">
            <a:spLocks noGrp="1"/>
          </p:cNvSpPr>
          <p:nvPr>
            <p:ph type="title"/>
          </p:nvPr>
        </p:nvSpPr>
        <p:spPr>
          <a:xfrm>
            <a:off x="1051497" y="1535407"/>
            <a:ext cx="7041006" cy="1961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Flow</a:t>
            </a:r>
            <a:endParaRPr dirty="0"/>
          </a:p>
        </p:txBody>
      </p:sp>
      <p:grpSp>
        <p:nvGrpSpPr>
          <p:cNvPr id="4274" name="Google Shape;4274;p56"/>
          <p:cNvGrpSpPr/>
          <p:nvPr/>
        </p:nvGrpSpPr>
        <p:grpSpPr>
          <a:xfrm>
            <a:off x="2020591" y="3899251"/>
            <a:ext cx="508123" cy="126020"/>
            <a:chOff x="5786736" y="1680311"/>
            <a:chExt cx="237086" cy="58800"/>
          </a:xfrm>
        </p:grpSpPr>
        <p:sp>
          <p:nvSpPr>
            <p:cNvPr id="4275" name="Google Shape;4275;p56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6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6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7E18-846A-C4F0-8279-01674D57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Live Demonstration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032C-0DBB-9380-C7F9-D8AD37877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851" y="1855675"/>
            <a:ext cx="3945526" cy="2476495"/>
          </a:xfrm>
        </p:spPr>
        <p:txBody>
          <a:bodyPr/>
          <a:lstStyle/>
          <a:p>
            <a:pPr marL="508000" indent="-342900">
              <a:buFont typeface="+mj-lt"/>
              <a:buAutoNum type="arabicPeriod"/>
            </a:pPr>
            <a:r>
              <a:rPr lang="en-IN" b="1" dirty="0"/>
              <a:t>Start DVWA Container</a:t>
            </a:r>
            <a:r>
              <a:rPr lang="en-IN" dirty="0"/>
              <a:t> – Docker setup</a:t>
            </a:r>
          </a:p>
          <a:p>
            <a:pPr marL="508000" indent="-342900">
              <a:buFont typeface="+mj-lt"/>
              <a:buAutoNum type="arabicPeriod"/>
            </a:pPr>
            <a:r>
              <a:rPr lang="en-IN" b="1" dirty="0"/>
              <a:t>Run Target Scan</a:t>
            </a:r>
            <a:r>
              <a:rPr lang="en-IN" dirty="0"/>
              <a:t> – Crawling and analysis</a:t>
            </a:r>
          </a:p>
          <a:p>
            <a:pPr marL="508000" indent="-342900">
              <a:buFont typeface="+mj-lt"/>
              <a:buAutoNum type="arabicPeriod"/>
            </a:pPr>
            <a:r>
              <a:rPr lang="en-IN" b="1" dirty="0"/>
              <a:t>Execute SQLi Tests</a:t>
            </a:r>
            <a:r>
              <a:rPr lang="en-IN" dirty="0"/>
              <a:t> – Vulnerability detection</a:t>
            </a:r>
          </a:p>
          <a:p>
            <a:pPr marL="508000" indent="-342900">
              <a:buFont typeface="+mj-lt"/>
              <a:buAutoNum type="arabicPeriod"/>
            </a:pPr>
            <a:r>
              <a:rPr lang="en-IN" b="1" dirty="0"/>
              <a:t>Run XSS Tests</a:t>
            </a:r>
            <a:r>
              <a:rPr lang="en-IN" dirty="0"/>
              <a:t> – Cross-site scripting checks</a:t>
            </a:r>
          </a:p>
          <a:p>
            <a:pPr marL="508000" indent="-342900">
              <a:buFont typeface="+mj-lt"/>
              <a:buAutoNum type="arabicPeriod"/>
            </a:pPr>
            <a:r>
              <a:rPr lang="en-IN" b="1" dirty="0"/>
              <a:t>Test Authentication</a:t>
            </a:r>
            <a:r>
              <a:rPr lang="en-IN" dirty="0"/>
              <a:t> – Credential and session testing</a:t>
            </a:r>
          </a:p>
          <a:p>
            <a:pPr marL="508000" indent="-342900">
              <a:buFont typeface="+mj-lt"/>
              <a:buAutoNum type="arabicPeriod"/>
            </a:pPr>
            <a:r>
              <a:rPr lang="en-IN" b="1" dirty="0"/>
              <a:t>Access Control Testing</a:t>
            </a:r>
            <a:r>
              <a:rPr lang="en-IN" dirty="0"/>
              <a:t> – Privilege escalation checks</a:t>
            </a:r>
          </a:p>
          <a:p>
            <a:pPr marL="508000" indent="-342900">
              <a:buFont typeface="+mj-lt"/>
              <a:buAutoNum type="arabicPeriod"/>
            </a:pPr>
            <a:r>
              <a:rPr lang="en-IN" b="1" dirty="0"/>
              <a:t>Generate AI Report</a:t>
            </a:r>
            <a:r>
              <a:rPr lang="en-IN" dirty="0"/>
              <a:t> – Comprehensive dashboard</a:t>
            </a:r>
          </a:p>
          <a:p>
            <a:pPr marL="508000" indent="-3429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6B07D6-FCE1-9738-5603-67B941EE916D}"/>
              </a:ext>
            </a:extLst>
          </p:cNvPr>
          <p:cNvSpPr txBox="1">
            <a:spLocks/>
          </p:cNvSpPr>
          <p:nvPr/>
        </p:nvSpPr>
        <p:spPr>
          <a:xfrm>
            <a:off x="5673777" y="2360344"/>
            <a:ext cx="3590144" cy="117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Medium"/>
              <a:buChar char="●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165100" indent="0">
              <a:buNone/>
            </a:pPr>
            <a:r>
              <a:rPr lang="en-US" b="1" dirty="0"/>
              <a:t>Expected Output:</a:t>
            </a:r>
            <a:endParaRPr lang="en-US" dirty="0"/>
          </a:p>
          <a:p>
            <a:r>
              <a:rPr lang="en-US" dirty="0"/>
              <a:t>Real-time terminal logs</a:t>
            </a:r>
          </a:p>
          <a:p>
            <a:r>
              <a:rPr lang="en-US" dirty="0"/>
              <a:t>HTML report generation</a:t>
            </a:r>
          </a:p>
          <a:p>
            <a:r>
              <a:rPr lang="en-US" dirty="0"/>
              <a:t>AI dashboard with findings</a:t>
            </a:r>
          </a:p>
          <a:p>
            <a:pPr marL="5080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577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C153-7A2C-2044-EF9B-839192A5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636121" cy="1229194"/>
          </a:xfrm>
        </p:spPr>
        <p:txBody>
          <a:bodyPr/>
          <a:lstStyle/>
          <a:p>
            <a:r>
              <a:rPr lang="en-US" dirty="0"/>
              <a:t>Start DVWA Container</a:t>
            </a:r>
            <a:r>
              <a:rPr lang="en-US" b="0" dirty="0"/>
              <a:t> – Docker setup</a:t>
            </a:r>
            <a:br>
              <a:rPr lang="en-US" b="0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B4AB7-56E1-960E-9EC9-6D7E0FA39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225"/>
            <a:ext cx="9144000" cy="1517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A8F98A-DB96-37C1-74C8-9653587B0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753"/>
          <a:stretch>
            <a:fillRect/>
          </a:stretch>
        </p:blipFill>
        <p:spPr>
          <a:xfrm>
            <a:off x="0" y="2250398"/>
            <a:ext cx="9144000" cy="28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4AFD-70E0-E550-C4C1-934DE0BD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9553"/>
            <a:ext cx="8625472" cy="547175"/>
          </a:xfrm>
        </p:spPr>
        <p:txBody>
          <a:bodyPr/>
          <a:lstStyle/>
          <a:p>
            <a:r>
              <a:rPr lang="en-US" dirty="0"/>
              <a:t>Run Target Scan</a:t>
            </a:r>
            <a:r>
              <a:rPr lang="en-US" b="0" dirty="0"/>
              <a:t> – Crawling and analysis</a:t>
            </a:r>
            <a:br>
              <a:rPr lang="en-US" b="0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7A0BF-9DB6-7E67-48D8-11A57E76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31" y="629553"/>
            <a:ext cx="7060537" cy="41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7A93A-FB0A-C292-CB0F-C7C3A1DE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59" y="393115"/>
            <a:ext cx="7371083" cy="43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05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D6C3-F50F-1974-5725-E2EE8F75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41500" cy="1331400"/>
          </a:xfrm>
        </p:spPr>
        <p:txBody>
          <a:bodyPr/>
          <a:lstStyle/>
          <a:p>
            <a:r>
              <a:rPr lang="en-IN" dirty="0"/>
              <a:t>Target Scan HTML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D3432-60A2-3EEE-47B5-4AEDA2CA6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022" y="0"/>
            <a:ext cx="2997955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831A5D8-FFFB-CCF5-DFF8-99BC0E5B9706}"/>
              </a:ext>
            </a:extLst>
          </p:cNvPr>
          <p:cNvSpPr txBox="1">
            <a:spLocks/>
          </p:cNvSpPr>
          <p:nvPr/>
        </p:nvSpPr>
        <p:spPr>
          <a:xfrm>
            <a:off x="131522" y="2953999"/>
            <a:ext cx="29415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-IN" sz="2000" dirty="0"/>
              <a:t>Click to  view JSON Output-</a:t>
            </a:r>
            <a:r>
              <a:rPr lang="en-IN" sz="2000" dirty="0" err="1">
                <a:solidFill>
                  <a:schemeClr val="tx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target_analysis.json</a:t>
            </a:r>
            <a:endParaRPr lang="en-IN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67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BFDDD-8D33-9F69-5D0C-8A342655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64" y="-127451"/>
            <a:ext cx="8483066" cy="1331400"/>
          </a:xfrm>
        </p:spPr>
        <p:txBody>
          <a:bodyPr/>
          <a:lstStyle/>
          <a:p>
            <a:r>
              <a:rPr lang="en-US" dirty="0"/>
              <a:t>Execute SQLi Tests</a:t>
            </a:r>
            <a:r>
              <a:rPr lang="en-US" b="0" dirty="0"/>
              <a:t> – Vulnerability detection</a:t>
            </a:r>
            <a:br>
              <a:rPr lang="en-US" b="0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62101-ECCC-7E00-BE04-523A821B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98" y="538249"/>
            <a:ext cx="7514697" cy="44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39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160" name="Google Shape;3160;p39"/>
          <p:cNvSpPr txBox="1"/>
          <p:nvPr/>
        </p:nvSpPr>
        <p:spPr>
          <a:xfrm>
            <a:off x="720000" y="113187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aphicFrame>
        <p:nvGraphicFramePr>
          <p:cNvPr id="3161" name="Google Shape;3161;p39"/>
          <p:cNvGraphicFramePr/>
          <p:nvPr>
            <p:extLst>
              <p:ext uri="{D42A27DB-BD31-4B8C-83A1-F6EECF244321}">
                <p14:modId xmlns:p14="http://schemas.microsoft.com/office/powerpoint/2010/main" val="1291870569"/>
              </p:ext>
            </p:extLst>
          </p:nvPr>
        </p:nvGraphicFramePr>
        <p:xfrm>
          <a:off x="720000" y="1795975"/>
          <a:ext cx="7704000" cy="2103000"/>
        </p:xfrm>
        <a:graphic>
          <a:graphicData uri="http://schemas.openxmlformats.org/drawingml/2006/table">
            <a:tbl>
              <a:tblPr>
                <a:noFill/>
                <a:tableStyleId>{6A5BFB38-3386-49F2-A11A-BAD57713F72E}</a:tableStyleId>
              </a:tblPr>
              <a:tblGrid>
                <a:gridCol w="244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Project Overview</a:t>
                      </a:r>
                      <a:endParaRPr sz="1100" b="1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What is WebScanPro?</a:t>
                      </a:r>
                      <a:endParaRPr sz="1000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Objectives and Outcomes</a:t>
                      </a:r>
                      <a:endParaRPr sz="1100" b="1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What did we aim for and  achieve?</a:t>
                      </a:r>
                      <a:endParaRPr sz="1000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Module-wise Explanation</a:t>
                      </a:r>
                      <a:endParaRPr sz="1100" b="1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Deep dive into each week’s work</a:t>
                      </a:r>
                      <a:endParaRPr sz="1000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Demo Flow &amp; Results</a:t>
                      </a:r>
                      <a:endParaRPr sz="1100" b="1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Live Demonstration and  Findings</a:t>
                      </a:r>
                      <a:endParaRPr sz="1000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Future Scope</a:t>
                      </a:r>
                      <a:endParaRPr sz="1100" b="1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Next step and Enhancements</a:t>
                      </a:r>
                      <a:endParaRPr sz="1000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Cocclusion</a:t>
                      </a:r>
                      <a:endParaRPr sz="1100" b="1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dirty="0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Final Overview and Conclusion</a:t>
                      </a:r>
                      <a:endParaRPr sz="1000" b="0" dirty="0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164" name="Google Shape;3164;p39"/>
          <p:cNvGrpSpPr/>
          <p:nvPr/>
        </p:nvGrpSpPr>
        <p:grpSpPr>
          <a:xfrm>
            <a:off x="2139558" y="81885"/>
            <a:ext cx="1654433" cy="326624"/>
            <a:chOff x="7549958" y="-1584240"/>
            <a:chExt cx="1654433" cy="326624"/>
          </a:xfrm>
        </p:grpSpPr>
        <p:sp>
          <p:nvSpPr>
            <p:cNvPr id="3165" name="Google Shape;3165;p39"/>
            <p:cNvSpPr/>
            <p:nvPr/>
          </p:nvSpPr>
          <p:spPr>
            <a:xfrm>
              <a:off x="9078371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/>
            <p:cNvSpPr/>
            <p:nvPr/>
          </p:nvSpPr>
          <p:spPr>
            <a:xfrm>
              <a:off x="8696268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/>
            <p:cNvSpPr/>
            <p:nvPr/>
          </p:nvSpPr>
          <p:spPr>
            <a:xfrm>
              <a:off x="8314164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/>
            <p:cNvSpPr/>
            <p:nvPr/>
          </p:nvSpPr>
          <p:spPr>
            <a:xfrm>
              <a:off x="8123113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/>
            <p:cNvSpPr/>
            <p:nvPr/>
          </p:nvSpPr>
          <p:spPr>
            <a:xfrm>
              <a:off x="888731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/>
            <p:cNvSpPr/>
            <p:nvPr/>
          </p:nvSpPr>
          <p:spPr>
            <a:xfrm>
              <a:off x="907837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/>
            <p:cNvSpPr/>
            <p:nvPr/>
          </p:nvSpPr>
          <p:spPr>
            <a:xfrm>
              <a:off x="8314164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/>
            <p:cNvSpPr/>
            <p:nvPr/>
          </p:nvSpPr>
          <p:spPr>
            <a:xfrm>
              <a:off x="8505216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/>
            <p:cNvSpPr/>
            <p:nvPr/>
          </p:nvSpPr>
          <p:spPr>
            <a:xfrm>
              <a:off x="8123113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/>
            <p:cNvSpPr/>
            <p:nvPr/>
          </p:nvSpPr>
          <p:spPr>
            <a:xfrm>
              <a:off x="774100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/>
            <p:cNvSpPr/>
            <p:nvPr/>
          </p:nvSpPr>
          <p:spPr>
            <a:xfrm>
              <a:off x="793206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/>
            <p:cNvSpPr/>
            <p:nvPr/>
          </p:nvSpPr>
          <p:spPr>
            <a:xfrm>
              <a:off x="7549958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5BE01E-07D6-BE11-8CE5-56E4C65C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59" y="476742"/>
            <a:ext cx="7402682" cy="43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54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1CE1-849B-2178-D014-88F78F3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41500" cy="1331400"/>
          </a:xfrm>
        </p:spPr>
        <p:txBody>
          <a:bodyPr/>
          <a:lstStyle/>
          <a:p>
            <a:r>
              <a:rPr lang="en-IN" dirty="0"/>
              <a:t>SQL Injection HTML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D1ED-E7F1-8CC1-0911-11BB47EC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29" y="1132540"/>
            <a:ext cx="6272915" cy="39210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5FE1EA4-9D0A-8CE1-B590-83951BD03F02}"/>
              </a:ext>
            </a:extLst>
          </p:cNvPr>
          <p:cNvSpPr txBox="1">
            <a:spLocks/>
          </p:cNvSpPr>
          <p:nvPr/>
        </p:nvSpPr>
        <p:spPr>
          <a:xfrm>
            <a:off x="-94153" y="2571750"/>
            <a:ext cx="29415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EB538A-5CE0-5229-64F7-AB2B9DF9A1C0}"/>
              </a:ext>
            </a:extLst>
          </p:cNvPr>
          <p:cNvSpPr txBox="1">
            <a:spLocks/>
          </p:cNvSpPr>
          <p:nvPr/>
        </p:nvSpPr>
        <p:spPr>
          <a:xfrm>
            <a:off x="0" y="2679560"/>
            <a:ext cx="29415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-IN" sz="2000" dirty="0"/>
              <a:t>Click to view JSON Output-</a:t>
            </a:r>
            <a:r>
              <a:rPr lang="en-IN" sz="2000" dirty="0" err="1">
                <a:solidFill>
                  <a:schemeClr val="tx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sqli_results.json</a:t>
            </a:r>
            <a:endParaRPr lang="en-IN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26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5565-E0FB-903C-3FD2-4483A991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575" y="-164926"/>
            <a:ext cx="8565511" cy="1331400"/>
          </a:xfrm>
        </p:spPr>
        <p:txBody>
          <a:bodyPr/>
          <a:lstStyle/>
          <a:p>
            <a:r>
              <a:rPr lang="en-US" dirty="0"/>
              <a:t>Run XSS Tests</a:t>
            </a:r>
            <a:r>
              <a:rPr lang="en-US" b="0" dirty="0"/>
              <a:t> – Cross-site scripting checks</a:t>
            </a:r>
            <a:br>
              <a:rPr lang="en-US" b="0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929FD-C672-7EF2-6EF2-C8D76F30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51" y="697042"/>
            <a:ext cx="7215297" cy="42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0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08FBD-0FCF-18D9-63E8-B4A1A60CF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4" y="397740"/>
            <a:ext cx="7630392" cy="45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6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18CF90-C5CC-F5CF-C2A8-15E5BF56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0" y="273820"/>
            <a:ext cx="7760220" cy="45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78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E291-8955-8972-9B42-E4A7133C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215"/>
            <a:ext cx="2941500" cy="1331400"/>
          </a:xfrm>
        </p:spPr>
        <p:txBody>
          <a:bodyPr/>
          <a:lstStyle/>
          <a:p>
            <a:r>
              <a:rPr lang="en-IN" dirty="0"/>
              <a:t>Cross-Site Scripting HTML 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62A67-4032-4307-0EC9-AFFCDEC8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329" y="0"/>
            <a:ext cx="484013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FE51E9-7FE8-535C-C290-8CC16FF50704}"/>
              </a:ext>
            </a:extLst>
          </p:cNvPr>
          <p:cNvSpPr txBox="1">
            <a:spLocks/>
          </p:cNvSpPr>
          <p:nvPr/>
        </p:nvSpPr>
        <p:spPr>
          <a:xfrm>
            <a:off x="0" y="2679560"/>
            <a:ext cx="29415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-IN" sz="2000" dirty="0"/>
              <a:t>Click to view JSON Output-</a:t>
            </a:r>
            <a:r>
              <a:rPr lang="en-IN" sz="2000" dirty="0" err="1">
                <a:solidFill>
                  <a:schemeClr val="tx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xss_results.json</a:t>
            </a:r>
            <a:endParaRPr lang="en-IN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04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9A9A-F3C8-4EA4-FCE4-E40F95E5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4739"/>
            <a:ext cx="8662948" cy="1331400"/>
          </a:xfrm>
        </p:spPr>
        <p:txBody>
          <a:bodyPr/>
          <a:lstStyle/>
          <a:p>
            <a:r>
              <a:rPr lang="en-US" dirty="0"/>
              <a:t>Test Authentication</a:t>
            </a:r>
            <a:r>
              <a:rPr lang="en-US" b="0" dirty="0"/>
              <a:t> – Credential and session testing</a:t>
            </a:r>
            <a:br>
              <a:rPr lang="en-US" b="0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FFE4A-C3DF-95E8-0F3A-0544E31C0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41" y="662789"/>
            <a:ext cx="7270424" cy="43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74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EF3159-2AC0-675F-9CEF-0229DA89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44" y="241488"/>
            <a:ext cx="7874512" cy="46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730FEB-E950-35D4-A994-B4A7ED69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41" y="264846"/>
            <a:ext cx="7798517" cy="46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8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6ECE05-08EF-1E34-35FE-7F913921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53" y="301089"/>
            <a:ext cx="7847350" cy="466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5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4" name="Google Shape;3304;p42"/>
          <p:cNvGrpSpPr/>
          <p:nvPr/>
        </p:nvGrpSpPr>
        <p:grpSpPr>
          <a:xfrm>
            <a:off x="4994880" y="813716"/>
            <a:ext cx="2227589" cy="1527191"/>
            <a:chOff x="5519300" y="372750"/>
            <a:chExt cx="1039375" cy="712575"/>
          </a:xfrm>
        </p:grpSpPr>
        <p:sp>
          <p:nvSpPr>
            <p:cNvPr id="3305" name="Google Shape;3305;p42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2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2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2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2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2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2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2" name="Google Shape;3372;p42"/>
          <p:cNvGrpSpPr/>
          <p:nvPr/>
        </p:nvGrpSpPr>
        <p:grpSpPr>
          <a:xfrm>
            <a:off x="1705329" y="1054278"/>
            <a:ext cx="2227588" cy="726522"/>
            <a:chOff x="3620725" y="372750"/>
            <a:chExt cx="1039375" cy="338989"/>
          </a:xfrm>
        </p:grpSpPr>
        <p:sp>
          <p:nvSpPr>
            <p:cNvPr id="3373" name="Google Shape;3373;p42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10" name="Google Shape;34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024" y="539375"/>
            <a:ext cx="1795352" cy="12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Google Shape;3411;p42"/>
          <p:cNvSpPr txBox="1">
            <a:spLocks noGrp="1"/>
          </p:cNvSpPr>
          <p:nvPr>
            <p:ph type="title"/>
          </p:nvPr>
        </p:nvSpPr>
        <p:spPr>
          <a:xfrm>
            <a:off x="2029075" y="2164719"/>
            <a:ext cx="50859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3412" name="Google Shape;3412;p42"/>
          <p:cNvSpPr txBox="1">
            <a:spLocks noGrp="1"/>
          </p:cNvSpPr>
          <p:nvPr>
            <p:ph type="subTitle" idx="1"/>
          </p:nvPr>
        </p:nvSpPr>
        <p:spPr>
          <a:xfrm>
            <a:off x="1484026" y="3269253"/>
            <a:ext cx="6625653" cy="2531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An </a:t>
            </a:r>
            <a:r>
              <a:rPr lang="en-US" b="1" dirty="0"/>
              <a:t>automated security testing tool</a:t>
            </a:r>
            <a:r>
              <a:rPr lang="en-US" dirty="0"/>
              <a:t> based on OWASP Top 10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Simulates real-world attacks and provides actionable insights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Integrates </a:t>
            </a:r>
            <a:r>
              <a:rPr lang="en-US" b="1" dirty="0"/>
              <a:t>AI/ML</a:t>
            </a:r>
            <a:r>
              <a:rPr lang="en-US" dirty="0"/>
              <a:t> for intelligent detection and reporting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Designed for </a:t>
            </a:r>
            <a:r>
              <a:rPr lang="en-US" b="1" dirty="0"/>
              <a:t>educational and professional testing environments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13" name="Google Shape;34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937" y="390740"/>
            <a:ext cx="1235425" cy="1955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4" name="Google Shape;3414;p42"/>
          <p:cNvGrpSpPr/>
          <p:nvPr/>
        </p:nvGrpSpPr>
        <p:grpSpPr>
          <a:xfrm>
            <a:off x="-759472" y="3311203"/>
            <a:ext cx="2227588" cy="726522"/>
            <a:chOff x="3857800" y="1143286"/>
            <a:chExt cx="1039375" cy="338989"/>
          </a:xfrm>
        </p:grpSpPr>
        <p:sp>
          <p:nvSpPr>
            <p:cNvPr id="3415" name="Google Shape;3415;p42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2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2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42"/>
          <p:cNvGrpSpPr/>
          <p:nvPr/>
        </p:nvGrpSpPr>
        <p:grpSpPr>
          <a:xfrm>
            <a:off x="2978333" y="5720819"/>
            <a:ext cx="2227588" cy="726522"/>
            <a:chOff x="3799000" y="1820400"/>
            <a:chExt cx="1039375" cy="338989"/>
          </a:xfrm>
        </p:grpSpPr>
        <p:sp>
          <p:nvSpPr>
            <p:cNvPr id="3446" name="Google Shape;3446;p42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2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2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2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2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2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2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2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2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2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2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2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2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2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2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82" name="Google Shape;34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211" y="1578450"/>
            <a:ext cx="951175" cy="68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3" name="Google Shape;3483;p42"/>
          <p:cNvGrpSpPr/>
          <p:nvPr/>
        </p:nvGrpSpPr>
        <p:grpSpPr>
          <a:xfrm>
            <a:off x="7732483" y="2542730"/>
            <a:ext cx="2227588" cy="726522"/>
            <a:chOff x="5608450" y="1680311"/>
            <a:chExt cx="1039375" cy="338989"/>
          </a:xfrm>
        </p:grpSpPr>
        <p:sp>
          <p:nvSpPr>
            <p:cNvPr id="3484" name="Google Shape;3484;p42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2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2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2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2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2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2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2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2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2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2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2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2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2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2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2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2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2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2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2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2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2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2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2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2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2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2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2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2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2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2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2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2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2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2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2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411;p42">
            <a:extLst>
              <a:ext uri="{FF2B5EF4-FFF2-40B4-BE49-F238E27FC236}">
                <a16:creationId xmlns:a16="http://schemas.microsoft.com/office/drawing/2014/main" id="{CDBBB740-6590-A91F-95F0-CA94A4E47231}"/>
              </a:ext>
            </a:extLst>
          </p:cNvPr>
          <p:cNvSpPr txBox="1">
            <a:spLocks/>
          </p:cNvSpPr>
          <p:nvPr/>
        </p:nvSpPr>
        <p:spPr>
          <a:xfrm>
            <a:off x="905838" y="2906934"/>
            <a:ext cx="4160837" cy="4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umni Sans Pinstripe"/>
              <a:buNone/>
              <a:defRPr sz="4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umni Sans Pinstripe"/>
              <a:buNone/>
              <a:defRPr sz="4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umni Sans Pinstripe"/>
              <a:buNone/>
              <a:defRPr sz="4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umni Sans Pinstripe"/>
              <a:buNone/>
              <a:defRPr sz="4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umni Sans Pinstripe"/>
              <a:buNone/>
              <a:defRPr sz="4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umni Sans Pinstripe"/>
              <a:buNone/>
              <a:defRPr sz="4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umni Sans Pinstripe"/>
              <a:buNone/>
              <a:defRPr sz="4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umni Sans Pinstripe"/>
              <a:buNone/>
              <a:defRPr sz="4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umni Sans Pinstripe"/>
              <a:buNone/>
              <a:defRPr sz="4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-IN" sz="1600" dirty="0"/>
              <a:t>What is </a:t>
            </a:r>
            <a:r>
              <a:rPr lang="en-IN" sz="1600" dirty="0" err="1"/>
              <a:t>WebScanPro</a:t>
            </a:r>
            <a:r>
              <a:rPr lang="en-IN" sz="1600" dirty="0"/>
              <a:t>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B729-A8FB-116D-BFD3-3DE93ED0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206"/>
            <a:ext cx="3287641" cy="1870075"/>
          </a:xfrm>
        </p:spPr>
        <p:txBody>
          <a:bodyPr/>
          <a:lstStyle/>
          <a:p>
            <a:r>
              <a:rPr lang="en-IN" dirty="0"/>
              <a:t>Authentication &amp; Session Testing HTML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81BB9-6F16-FCBD-34D5-27A085CF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115" y="0"/>
            <a:ext cx="278177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D0608D-C57B-18F8-428C-D324359C61D2}"/>
              </a:ext>
            </a:extLst>
          </p:cNvPr>
          <p:cNvSpPr txBox="1">
            <a:spLocks/>
          </p:cNvSpPr>
          <p:nvPr/>
        </p:nvSpPr>
        <p:spPr>
          <a:xfrm>
            <a:off x="119808" y="2223281"/>
            <a:ext cx="29415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-IN" sz="2000" dirty="0"/>
              <a:t>Click to view JSON Output-</a:t>
            </a:r>
            <a:r>
              <a:rPr lang="en-IN" sz="2000" dirty="0" err="1">
                <a:solidFill>
                  <a:schemeClr val="tx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auth_results.json</a:t>
            </a:r>
            <a:endParaRPr lang="en-IN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A4D431-4BCF-2A76-4C08-7080AB809397}"/>
              </a:ext>
            </a:extLst>
          </p:cNvPr>
          <p:cNvSpPr txBox="1">
            <a:spLocks/>
          </p:cNvSpPr>
          <p:nvPr/>
        </p:nvSpPr>
        <p:spPr>
          <a:xfrm>
            <a:off x="119808" y="3651042"/>
            <a:ext cx="29415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-IN" sz="2000" dirty="0"/>
              <a:t>Click to view JSON Output-</a:t>
            </a:r>
            <a:r>
              <a:rPr lang="en-IN" sz="2000" dirty="0" err="1">
                <a:solidFill>
                  <a:schemeClr val="tx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bruteforce_logs.json</a:t>
            </a:r>
            <a:endParaRPr lang="en-IN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414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F200-0CCD-0C45-C3B3-60F8AD40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51"/>
            <a:ext cx="9007721" cy="1331400"/>
          </a:xfrm>
        </p:spPr>
        <p:txBody>
          <a:bodyPr/>
          <a:lstStyle/>
          <a:p>
            <a:r>
              <a:rPr lang="en-US" dirty="0"/>
              <a:t>Test Authentication</a:t>
            </a:r>
            <a:r>
              <a:rPr lang="en-US" b="0" dirty="0"/>
              <a:t> – Credential and session testing </a:t>
            </a:r>
            <a:r>
              <a:rPr lang="en-US" dirty="0"/>
              <a:t>with ML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54C28-3A42-203B-B664-D1A1E759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18" y="1041816"/>
            <a:ext cx="6847203" cy="404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51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E71E6D-C8F9-EF36-8B73-BA9BDB22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43" y="233418"/>
            <a:ext cx="7909914" cy="46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1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2833C1-5814-7F87-207C-1B80F50C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45" y="290737"/>
            <a:ext cx="7718910" cy="45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08968-1FA8-6B0C-642E-45D5BFA2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12" y="273437"/>
            <a:ext cx="7758575" cy="45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65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8D95-20C1-9514-59AC-6A6933392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6477"/>
            <a:ext cx="3087974" cy="1331400"/>
          </a:xfrm>
        </p:spPr>
        <p:txBody>
          <a:bodyPr/>
          <a:lstStyle/>
          <a:p>
            <a:r>
              <a:rPr lang="en-IN" dirty="0"/>
              <a:t>Authentication &amp; Session Testing HTML Report with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A5CC8-488D-57D4-0EDE-B0BE238DD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013" y="0"/>
            <a:ext cx="4053364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74323A-2EC3-FFA6-ED3A-C349ABC60918}"/>
              </a:ext>
            </a:extLst>
          </p:cNvPr>
          <p:cNvSpPr txBox="1">
            <a:spLocks/>
          </p:cNvSpPr>
          <p:nvPr/>
        </p:nvSpPr>
        <p:spPr>
          <a:xfrm>
            <a:off x="73237" y="2499678"/>
            <a:ext cx="29415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-IN" sz="2000" dirty="0"/>
              <a:t>Click to view JSON Output-</a:t>
            </a:r>
            <a:r>
              <a:rPr lang="en-IN" sz="2000" dirty="0" err="1">
                <a:solidFill>
                  <a:schemeClr val="tx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auth_ml_results.json</a:t>
            </a:r>
            <a:endParaRPr lang="en-IN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9241B5-64BA-797E-686A-FA60993C568E}"/>
              </a:ext>
            </a:extLst>
          </p:cNvPr>
          <p:cNvSpPr txBox="1">
            <a:spLocks/>
          </p:cNvSpPr>
          <p:nvPr/>
        </p:nvSpPr>
        <p:spPr>
          <a:xfrm>
            <a:off x="68513" y="3643001"/>
            <a:ext cx="29415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-IN" sz="2000" dirty="0"/>
              <a:t>Click to view JSON Output-</a:t>
            </a:r>
            <a:r>
              <a:rPr lang="en-IN" sz="2000" dirty="0" err="1">
                <a:solidFill>
                  <a:schemeClr val="tx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bruteforce_logs.json</a:t>
            </a:r>
            <a:endParaRPr lang="en-IN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128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F748-3FE4-C07A-F190-3E9EC00D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7206"/>
            <a:ext cx="8370639" cy="1331400"/>
          </a:xfrm>
        </p:spPr>
        <p:txBody>
          <a:bodyPr/>
          <a:lstStyle/>
          <a:p>
            <a:r>
              <a:rPr lang="en-US" dirty="0"/>
              <a:t>Access Control Testing</a:t>
            </a:r>
            <a:r>
              <a:rPr lang="en-US" b="0" dirty="0"/>
              <a:t> – Privilege escalation checks</a:t>
            </a:r>
            <a:br>
              <a:rPr lang="en-US" b="0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10A4A-0A5C-77F9-DF9F-D209B4A2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59" y="1064300"/>
            <a:ext cx="6636603" cy="391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6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0E2412-E7C9-CB20-F52A-7308872E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5" y="224793"/>
            <a:ext cx="7924290" cy="469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68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7F0868-E547-4508-ADAF-6BC544EF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28" y="213490"/>
            <a:ext cx="7960943" cy="47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4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409F-974F-6644-FE14-5226F3EE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593" y="367225"/>
            <a:ext cx="2941500" cy="1331400"/>
          </a:xfrm>
        </p:spPr>
        <p:txBody>
          <a:bodyPr/>
          <a:lstStyle/>
          <a:p>
            <a:r>
              <a:rPr lang="en-IN" dirty="0"/>
              <a:t>Access Control HTML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35473-CF95-5CC7-6DA7-F9984B804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957" y="0"/>
            <a:ext cx="3693471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5164EF-B10F-19C8-7E90-0C8F4FA13348}"/>
              </a:ext>
            </a:extLst>
          </p:cNvPr>
          <p:cNvSpPr txBox="1">
            <a:spLocks/>
          </p:cNvSpPr>
          <p:nvPr/>
        </p:nvSpPr>
        <p:spPr>
          <a:xfrm>
            <a:off x="0" y="3174235"/>
            <a:ext cx="29415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-IN" sz="2000" dirty="0"/>
              <a:t>Click to view JSON Output-</a:t>
            </a:r>
            <a:r>
              <a:rPr lang="en-IN" sz="2000" dirty="0" err="1">
                <a:solidFill>
                  <a:schemeClr val="tx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access_control_results.json</a:t>
            </a:r>
            <a:endParaRPr lang="en-IN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59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2" name="Google Shape;3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654775" y="758100"/>
            <a:ext cx="4502198" cy="29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3" name="Google Shape;3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196" y="421425"/>
            <a:ext cx="1602225" cy="114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4" name="Google Shape;3204;p41"/>
          <p:cNvGrpSpPr/>
          <p:nvPr/>
        </p:nvGrpSpPr>
        <p:grpSpPr>
          <a:xfrm>
            <a:off x="642904" y="1367691"/>
            <a:ext cx="2227588" cy="726522"/>
            <a:chOff x="3620725" y="372750"/>
            <a:chExt cx="1039375" cy="338989"/>
          </a:xfrm>
        </p:grpSpPr>
        <p:sp>
          <p:nvSpPr>
            <p:cNvPr id="3205" name="Google Shape;3205;p41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1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1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1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1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1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1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1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1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1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1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1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1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1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1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1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1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1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1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1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1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1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1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1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1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1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1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1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1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1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1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1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1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1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1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1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1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2" name="Google Shape;3242;p41"/>
          <p:cNvGrpSpPr/>
          <p:nvPr/>
        </p:nvGrpSpPr>
        <p:grpSpPr>
          <a:xfrm>
            <a:off x="3968933" y="4349219"/>
            <a:ext cx="2227588" cy="326187"/>
            <a:chOff x="2978333" y="5720819"/>
            <a:chExt cx="2227588" cy="326187"/>
          </a:xfrm>
        </p:grpSpPr>
        <p:sp>
          <p:nvSpPr>
            <p:cNvPr id="3243" name="Google Shape;3243;p41"/>
            <p:cNvSpPr/>
            <p:nvPr/>
          </p:nvSpPr>
          <p:spPr>
            <a:xfrm>
              <a:off x="4888849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1"/>
            <p:cNvSpPr/>
            <p:nvPr/>
          </p:nvSpPr>
          <p:spPr>
            <a:xfrm>
              <a:off x="5079901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1"/>
            <p:cNvSpPr/>
            <p:nvPr/>
          </p:nvSpPr>
          <p:spPr>
            <a:xfrm>
              <a:off x="4315694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1"/>
            <p:cNvSpPr/>
            <p:nvPr/>
          </p:nvSpPr>
          <p:spPr>
            <a:xfrm>
              <a:off x="4506746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1"/>
            <p:cNvSpPr/>
            <p:nvPr/>
          </p:nvSpPr>
          <p:spPr>
            <a:xfrm>
              <a:off x="4124643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1"/>
            <p:cNvSpPr/>
            <p:nvPr/>
          </p:nvSpPr>
          <p:spPr>
            <a:xfrm>
              <a:off x="4124643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1"/>
            <p:cNvSpPr/>
            <p:nvPr/>
          </p:nvSpPr>
          <p:spPr>
            <a:xfrm>
              <a:off x="3742539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1"/>
            <p:cNvSpPr/>
            <p:nvPr/>
          </p:nvSpPr>
          <p:spPr>
            <a:xfrm>
              <a:off x="3742539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1"/>
            <p:cNvSpPr/>
            <p:nvPr/>
          </p:nvSpPr>
          <p:spPr>
            <a:xfrm>
              <a:off x="3933591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1"/>
            <p:cNvSpPr/>
            <p:nvPr/>
          </p:nvSpPr>
          <p:spPr>
            <a:xfrm>
              <a:off x="3933591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1"/>
            <p:cNvSpPr/>
            <p:nvPr/>
          </p:nvSpPr>
          <p:spPr>
            <a:xfrm>
              <a:off x="3551488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1"/>
            <p:cNvSpPr/>
            <p:nvPr/>
          </p:nvSpPr>
          <p:spPr>
            <a:xfrm>
              <a:off x="3169384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1"/>
            <p:cNvSpPr/>
            <p:nvPr/>
          </p:nvSpPr>
          <p:spPr>
            <a:xfrm>
              <a:off x="3360436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1"/>
            <p:cNvSpPr/>
            <p:nvPr/>
          </p:nvSpPr>
          <p:spPr>
            <a:xfrm>
              <a:off x="3360436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1"/>
            <p:cNvSpPr/>
            <p:nvPr/>
          </p:nvSpPr>
          <p:spPr>
            <a:xfrm>
              <a:off x="2978333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8" name="Google Shape;3258;p41"/>
          <p:cNvGrpSpPr/>
          <p:nvPr/>
        </p:nvGrpSpPr>
        <p:grpSpPr>
          <a:xfrm>
            <a:off x="1326703" y="3305460"/>
            <a:ext cx="2227589" cy="726958"/>
            <a:chOff x="6972150" y="711750"/>
            <a:chExt cx="1039375" cy="339193"/>
          </a:xfrm>
        </p:grpSpPr>
        <p:sp>
          <p:nvSpPr>
            <p:cNvPr id="3259" name="Google Shape;3259;p41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1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1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1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1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1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1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1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1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1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1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1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1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1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1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1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1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1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1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1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1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1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1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1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1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1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1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1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1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1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1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90" name="Google Shape;32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711" y="1166137"/>
            <a:ext cx="2685015" cy="28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901" y="1225318"/>
            <a:ext cx="709250" cy="112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2" name="Google Shape;329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0803" y="926622"/>
            <a:ext cx="981245" cy="1241319"/>
          </a:xfrm>
          <a:prstGeom prst="rect">
            <a:avLst/>
          </a:prstGeom>
          <a:noFill/>
          <a:ln>
            <a:noFill/>
          </a:ln>
        </p:spPr>
      </p:pic>
      <p:sp>
        <p:nvSpPr>
          <p:cNvPr id="3293" name="Google Shape;3293;p41"/>
          <p:cNvSpPr/>
          <p:nvPr/>
        </p:nvSpPr>
        <p:spPr>
          <a:xfrm>
            <a:off x="2839762" y="773269"/>
            <a:ext cx="126000" cy="126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4" name="Google Shape;3294;p41"/>
          <p:cNvGrpSpPr/>
          <p:nvPr/>
        </p:nvGrpSpPr>
        <p:grpSpPr>
          <a:xfrm>
            <a:off x="7459562" y="3973669"/>
            <a:ext cx="317072" cy="126020"/>
            <a:chOff x="4481802" y="1143286"/>
            <a:chExt cx="147943" cy="58800"/>
          </a:xfrm>
        </p:grpSpPr>
        <p:sp>
          <p:nvSpPr>
            <p:cNvPr id="3295" name="Google Shape;3295;p41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1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97" name="Google Shape;329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9625" y="3277025"/>
            <a:ext cx="1006125" cy="1327069"/>
          </a:xfrm>
          <a:prstGeom prst="rect">
            <a:avLst/>
          </a:prstGeom>
          <a:noFill/>
          <a:ln>
            <a:noFill/>
          </a:ln>
        </p:spPr>
      </p:pic>
      <p:sp>
        <p:nvSpPr>
          <p:cNvPr id="3298" name="Google Shape;3298;p41"/>
          <p:cNvSpPr txBox="1">
            <a:spLocks noGrp="1"/>
          </p:cNvSpPr>
          <p:nvPr>
            <p:ph type="title"/>
          </p:nvPr>
        </p:nvSpPr>
        <p:spPr>
          <a:xfrm>
            <a:off x="4132236" y="1215817"/>
            <a:ext cx="3493221" cy="8678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Key Features</a:t>
            </a:r>
            <a:endParaRPr sz="4800" dirty="0"/>
          </a:p>
        </p:txBody>
      </p:sp>
      <p:sp>
        <p:nvSpPr>
          <p:cNvPr id="3299" name="Google Shape;3299;p41"/>
          <p:cNvSpPr txBox="1">
            <a:spLocks noGrp="1"/>
          </p:cNvSpPr>
          <p:nvPr>
            <p:ph type="subTitle" idx="1"/>
          </p:nvPr>
        </p:nvSpPr>
        <p:spPr>
          <a:xfrm>
            <a:off x="3847423" y="1957739"/>
            <a:ext cx="4766210" cy="196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Intelligent Crawler with Session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SQL Injection &amp; XSS Testing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Authentication &amp; Session Security Testing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Access Control &amp; IDOR Detection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AI-Powered Report Generation</a:t>
            </a:r>
            <a:br>
              <a:rPr lang="en-IN" dirty="0"/>
            </a:b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D20A-AAF0-79D8-6EFA-00685D3D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225"/>
            <a:ext cx="9165118" cy="1331400"/>
          </a:xfrm>
        </p:spPr>
        <p:txBody>
          <a:bodyPr/>
          <a:lstStyle/>
          <a:p>
            <a:r>
              <a:rPr lang="it-IT" dirty="0"/>
              <a:t>Generate AI Report</a:t>
            </a:r>
            <a:r>
              <a:rPr lang="it-IT" b="0" dirty="0"/>
              <a:t> – Comprehensive dashboard</a:t>
            </a:r>
            <a:br>
              <a:rPr lang="it-IT" b="0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9CB78-B9D3-1919-048D-CB9F13F3F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187" y="991115"/>
            <a:ext cx="6914674" cy="41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33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2BFA7-D41F-7E3B-1CEC-4ACFCBE6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243" y="0"/>
            <a:ext cx="2619513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07FE80-9F82-EC5A-141C-B5348F5E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451"/>
            <a:ext cx="2941500" cy="1331400"/>
          </a:xfrm>
        </p:spPr>
        <p:txBody>
          <a:bodyPr/>
          <a:lstStyle/>
          <a:p>
            <a:r>
              <a:rPr lang="en-IN" dirty="0" err="1"/>
              <a:t>Dashborad</a:t>
            </a:r>
            <a:r>
              <a:rPr lang="en-IN" dirty="0"/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3922269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F1B2-5413-6FE1-7B38-8E9EB590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41500" cy="1331400"/>
          </a:xfrm>
        </p:spPr>
        <p:txBody>
          <a:bodyPr/>
          <a:lstStyle/>
          <a:p>
            <a:r>
              <a:rPr lang="en-IN" dirty="0"/>
              <a:t>Weekly Reports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D2234-94F2-CB81-9713-8BFE2EC5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72" y="1296648"/>
            <a:ext cx="5990438" cy="384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9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05D7-93B8-4AE8-FB4F-F31C5A5C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8" y="42160"/>
            <a:ext cx="2941500" cy="1331400"/>
          </a:xfrm>
        </p:spPr>
        <p:txBody>
          <a:bodyPr/>
          <a:lstStyle/>
          <a:p>
            <a:r>
              <a:rPr lang="en-IN" dirty="0"/>
              <a:t>JSON Findings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8569A-B9B1-0DAF-F9FE-9556F1415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447" y="744575"/>
            <a:ext cx="5544266" cy="42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47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819D-C913-489C-A00A-D425BF3F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41500" cy="1331400"/>
          </a:xfrm>
        </p:spPr>
        <p:txBody>
          <a:bodyPr/>
          <a:lstStyle/>
          <a:p>
            <a:r>
              <a:rPr lang="en-IN" dirty="0"/>
              <a:t>AI Analysis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56D40-7F42-EDBA-FFED-21E3B6C6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11" y="0"/>
            <a:ext cx="47964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16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4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Results &amp; Findings</a:t>
            </a:r>
            <a:br>
              <a:rPr lang="en-IN" dirty="0"/>
            </a:br>
            <a:endParaRPr dirty="0"/>
          </a:p>
        </p:txBody>
      </p:sp>
      <p:sp>
        <p:nvSpPr>
          <p:cNvPr id="3602" name="Google Shape;3602;p45"/>
          <p:cNvSpPr txBox="1">
            <a:spLocks noGrp="1"/>
          </p:cNvSpPr>
          <p:nvPr>
            <p:ph type="subTitle" idx="1"/>
          </p:nvPr>
        </p:nvSpPr>
        <p:spPr>
          <a:xfrm>
            <a:off x="1364651" y="1372569"/>
            <a:ext cx="4646403" cy="3048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600" b="1" dirty="0"/>
              <a:t>Key Statistics:</a:t>
            </a: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Total Vulnerabilities Detected:</a:t>
            </a:r>
            <a:r>
              <a:rPr lang="en-IN" sz="1600" dirty="0"/>
              <a:t> 43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High Severity Findings:</a:t>
            </a:r>
            <a:r>
              <a:rPr lang="en-IN" sz="1600" dirty="0"/>
              <a:t> 43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SQL Injection Vulnerabilities:</a:t>
            </a:r>
            <a:r>
              <a:rPr lang="en-IN" sz="1600" dirty="0"/>
              <a:t> 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XSS Vulnerabilities:11</a:t>
            </a:r>
            <a:r>
              <a:rPr lang="en-IN" sz="1600" dirty="0"/>
              <a:t> 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Authentication Issues:</a:t>
            </a:r>
            <a:r>
              <a:rPr lang="en-IN" sz="1600" dirty="0"/>
              <a:t> 20+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Access Control Vulnerabilities:</a:t>
            </a:r>
            <a:r>
              <a:rPr lang="en-IN" sz="1600" dirty="0"/>
              <a:t> 10+</a:t>
            </a:r>
          </a:p>
          <a:p>
            <a:r>
              <a:rPr lang="en-IN" sz="1600" b="1" dirty="0"/>
              <a:t>Accuracy Metrics:</a:t>
            </a: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Detection Accuracy: ~90%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False Positive Rate: &lt;5%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False Negative Rate: &lt;10%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AI Model Confidence: High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0">
          <a:extLst>
            <a:ext uri="{FF2B5EF4-FFF2-40B4-BE49-F238E27FC236}">
              <a16:creationId xmlns:a16="http://schemas.microsoft.com/office/drawing/2014/main" id="{C2171C15-124D-570F-3DFD-387FDB64A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45">
            <a:extLst>
              <a:ext uri="{FF2B5EF4-FFF2-40B4-BE49-F238E27FC236}">
                <a16:creationId xmlns:a16="http://schemas.microsoft.com/office/drawing/2014/main" id="{95034433-5B64-DEDB-9937-B1CDCA07BA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Challenges &amp; Solutions</a:t>
            </a:r>
            <a:br>
              <a:rPr lang="en-IN" dirty="0"/>
            </a:br>
            <a:br>
              <a:rPr lang="en-IN" dirty="0"/>
            </a:br>
            <a:endParaRPr dirty="0"/>
          </a:p>
        </p:txBody>
      </p:sp>
      <p:sp>
        <p:nvSpPr>
          <p:cNvPr id="3602" name="Google Shape;3602;p45">
            <a:extLst>
              <a:ext uri="{FF2B5EF4-FFF2-40B4-BE49-F238E27FC236}">
                <a16:creationId xmlns:a16="http://schemas.microsoft.com/office/drawing/2014/main" id="{2E695A2B-F017-3678-6DBD-6CDEE2B122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4650" y="1372569"/>
            <a:ext cx="6520175" cy="3048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800" b="1" dirty="0"/>
              <a:t>Challenge 1:</a:t>
            </a:r>
            <a:r>
              <a:rPr lang="en-IN" sz="1800" dirty="0"/>
              <a:t> Inconsistent output formats from different modules</a:t>
            </a:r>
            <a:br>
              <a:rPr lang="en-IN" sz="1800" dirty="0"/>
            </a:br>
            <a:r>
              <a:rPr lang="en-IN" sz="1800" b="1" dirty="0"/>
              <a:t>Solution:</a:t>
            </a:r>
            <a:r>
              <a:rPr lang="en-IN" sz="1800" dirty="0"/>
              <a:t> Created schema-based normalizer with JSON validation</a:t>
            </a:r>
          </a:p>
          <a:p>
            <a:r>
              <a:rPr lang="en-IN" sz="1800" b="1" dirty="0"/>
              <a:t>Challenge 2:</a:t>
            </a:r>
            <a:r>
              <a:rPr lang="en-IN" sz="1800" dirty="0"/>
              <a:t> Limited </a:t>
            </a:r>
            <a:r>
              <a:rPr lang="en-IN" sz="1800" dirty="0" err="1"/>
              <a:t>labeled</a:t>
            </a:r>
            <a:r>
              <a:rPr lang="en-IN" sz="1800" dirty="0"/>
              <a:t> data for ML training</a:t>
            </a:r>
            <a:br>
              <a:rPr lang="en-IN" sz="1800" dirty="0"/>
            </a:br>
            <a:r>
              <a:rPr lang="en-IN" sz="1800" b="1" dirty="0"/>
              <a:t>Solution:</a:t>
            </a:r>
            <a:r>
              <a:rPr lang="en-IN" sz="1800" dirty="0"/>
              <a:t> Data augmentation + hybrid rule-based + ML approach</a:t>
            </a:r>
          </a:p>
          <a:p>
            <a:r>
              <a:rPr lang="en-IN" sz="1800" b="1" dirty="0"/>
              <a:t>Challenge 3:</a:t>
            </a:r>
            <a:r>
              <a:rPr lang="en-IN" sz="1800" dirty="0"/>
              <a:t> Generating context-aware mitigation steps</a:t>
            </a:r>
            <a:br>
              <a:rPr lang="en-IN" sz="1800" dirty="0"/>
            </a:br>
            <a:r>
              <a:rPr lang="en-IN" sz="1800" b="1" dirty="0"/>
              <a:t>Solution:</a:t>
            </a:r>
            <a:r>
              <a:rPr lang="en-IN" sz="1800" dirty="0"/>
              <a:t> Fine-tuned NLP model on OWASP guidelines</a:t>
            </a:r>
          </a:p>
          <a:p>
            <a:r>
              <a:rPr lang="en-IN" sz="1800" b="1" dirty="0"/>
              <a:t>Challenge 4:</a:t>
            </a:r>
            <a:r>
              <a:rPr lang="en-IN" sz="1800" dirty="0"/>
              <a:t> Session management for authenticated scanning</a:t>
            </a:r>
            <a:br>
              <a:rPr lang="en-IN" sz="1800" dirty="0"/>
            </a:br>
            <a:r>
              <a:rPr lang="en-IN" sz="1800" b="1" dirty="0"/>
              <a:t>Solution:</a:t>
            </a:r>
            <a:r>
              <a:rPr lang="en-IN" sz="1800" dirty="0"/>
              <a:t> Intelligent crawler with persistent session handling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332893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1313-933E-3D62-4337-B7FACC16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55A47-D3E4-13D5-2123-6A4590243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919" y="1713503"/>
            <a:ext cx="3136200" cy="1707909"/>
          </a:xfrm>
        </p:spPr>
        <p:txBody>
          <a:bodyPr/>
          <a:lstStyle/>
          <a:p>
            <a:r>
              <a:rPr lang="en-IN" b="1" dirty="0"/>
              <a:t>Short-term Enhancements (Next 3 months):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CSRF, SSRF, XXE vulnerability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Web-based GUI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REST API for remote scanning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Extended OWASP coverage</a:t>
            </a:r>
          </a:p>
          <a:p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E4C70B-724D-7A30-FA04-5DBBBF38CC0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122833" y="1713503"/>
            <a:ext cx="3136200" cy="2343900"/>
          </a:xfrm>
        </p:spPr>
        <p:txBody>
          <a:bodyPr/>
          <a:lstStyle/>
          <a:p>
            <a:r>
              <a:rPr lang="en-IN" b="1" dirty="0"/>
              <a:t>Medium-term (6 months):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CI/CD pipeline integration (Jenkins, GitLab)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Cloud-based distributed scanning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Real-time adaptive scanning with reinforcement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Compliance templates (GDPR, HIPAA, PCI-DSS)</a:t>
            </a:r>
          </a:p>
          <a:p>
            <a:endParaRPr lang="en-IN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047B4DF8-FD09-0096-4BB6-DBC0EB597ED0}"/>
              </a:ext>
            </a:extLst>
          </p:cNvPr>
          <p:cNvSpPr txBox="1">
            <a:spLocks/>
          </p:cNvSpPr>
          <p:nvPr/>
        </p:nvSpPr>
        <p:spPr>
          <a:xfrm>
            <a:off x="3003900" y="3489050"/>
            <a:ext cx="3136200" cy="145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b="1" dirty="0"/>
              <a:t>Long-term Vision: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Enterprise-grade security testing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Predictive vulnerability scoring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Natural language query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Mobile application security testing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519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7037-B0B6-CEA5-999E-DFD99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BB6E7-CC66-43AC-C1D3-563258220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4868" y="1365074"/>
            <a:ext cx="7193540" cy="3176945"/>
          </a:xfrm>
        </p:spPr>
        <p:txBody>
          <a:bodyPr/>
          <a:lstStyle/>
          <a:p>
            <a:r>
              <a:rPr lang="en-IN" sz="1800" b="1" dirty="0" err="1"/>
              <a:t>WebScanPro</a:t>
            </a:r>
            <a:r>
              <a:rPr lang="en-IN" sz="1800" b="1" dirty="0"/>
              <a:t> Successfully:</a:t>
            </a:r>
            <a:endParaRPr lang="en-I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Automates web vulnerability detection per OWASP Top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Integrates AI/ML for intelligent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Generates professional, actionable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Demonstrates high accuracy and reliability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Provides educational value for security learning</a:t>
            </a:r>
          </a:p>
          <a:p>
            <a:r>
              <a:rPr lang="en-IN" sz="1800" b="1" dirty="0"/>
              <a:t>Project Impact:</a:t>
            </a:r>
            <a:endParaRPr lang="en-I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Bridges gap between manual testing and expensive commercial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Open-source, extensible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Practical application of AI in cybersecurity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636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1" name="Google Shape;35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32000" y="2223512"/>
            <a:ext cx="2878150" cy="19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2" name="Google Shape;35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70692" y="1465850"/>
            <a:ext cx="1400750" cy="23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3" name="Google Shape;3593;p44"/>
          <p:cNvSpPr txBox="1">
            <a:spLocks noGrp="1"/>
          </p:cNvSpPr>
          <p:nvPr>
            <p:ph type="title"/>
          </p:nvPr>
        </p:nvSpPr>
        <p:spPr>
          <a:xfrm>
            <a:off x="1121150" y="1116775"/>
            <a:ext cx="38079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and Outcomes</a:t>
            </a:r>
            <a:endParaRPr dirty="0"/>
          </a:p>
        </p:txBody>
      </p:sp>
      <p:sp>
        <p:nvSpPr>
          <p:cNvPr id="3594" name="Google Shape;3594;p44"/>
          <p:cNvSpPr txBox="1">
            <a:spLocks noGrp="1"/>
          </p:cNvSpPr>
          <p:nvPr>
            <p:ph type="body" idx="1"/>
          </p:nvPr>
        </p:nvSpPr>
        <p:spPr>
          <a:xfrm>
            <a:off x="-146209" y="1690630"/>
            <a:ext cx="3807900" cy="1682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buNone/>
            </a:pPr>
            <a:r>
              <a:rPr lang="en-US" b="1" dirty="0"/>
              <a:t>Objectives:</a:t>
            </a:r>
            <a:endParaRPr lang="en-US" dirty="0"/>
          </a:p>
          <a:p>
            <a:r>
              <a:rPr lang="en-US" dirty="0"/>
              <a:t>Automate detection of common web vulnerabilities</a:t>
            </a:r>
          </a:p>
          <a:p>
            <a:r>
              <a:rPr lang="en-US" dirty="0"/>
              <a:t>Provide comprehensive scanning and reporting</a:t>
            </a:r>
          </a:p>
          <a:p>
            <a:r>
              <a:rPr lang="en-US" dirty="0"/>
              <a:t>Integrate AI/ML for enhanced accuracy</a:t>
            </a:r>
          </a:p>
          <a:p>
            <a:r>
              <a:rPr lang="en-US" dirty="0"/>
              <a:t>Support OWASP Top 10 compliance testing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595" name="Google Shape;359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4162" y="2331987"/>
            <a:ext cx="1006125" cy="132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6" name="Google Shape;359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9698" y="2040970"/>
            <a:ext cx="841230" cy="1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94;p44">
            <a:extLst>
              <a:ext uri="{FF2B5EF4-FFF2-40B4-BE49-F238E27FC236}">
                <a16:creationId xmlns:a16="http://schemas.microsoft.com/office/drawing/2014/main" id="{FA50D3B5-6E97-391D-0FE0-3E96567138DA}"/>
              </a:ext>
            </a:extLst>
          </p:cNvPr>
          <p:cNvSpPr txBox="1">
            <a:spLocks/>
          </p:cNvSpPr>
          <p:nvPr/>
        </p:nvSpPr>
        <p:spPr>
          <a:xfrm>
            <a:off x="1867352" y="3295179"/>
            <a:ext cx="3807900" cy="176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Medium"/>
              <a:buChar char="●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165100" indent="0">
              <a:buNone/>
            </a:pPr>
            <a:r>
              <a:rPr lang="en-IN" b="1" dirty="0"/>
              <a:t>Outcomes Achieved:</a:t>
            </a:r>
            <a:endParaRPr lang="en-IN" dirty="0"/>
          </a:p>
          <a:p>
            <a:r>
              <a:rPr lang="en-IN" dirty="0"/>
              <a:t>7-week complete implementation</a:t>
            </a:r>
          </a:p>
          <a:p>
            <a:r>
              <a:rPr lang="en-IN" dirty="0"/>
              <a:t>43+ vulnerabilities detected in DVWA</a:t>
            </a:r>
          </a:p>
          <a:p>
            <a:r>
              <a:rPr lang="en-IN" dirty="0"/>
              <a:t>5+ ML models deployed for security insights</a:t>
            </a:r>
          </a:p>
          <a:p>
            <a:r>
              <a:rPr lang="en-IN" dirty="0"/>
              <a:t>Professional HTML/PDF reports generated</a:t>
            </a:r>
          </a:p>
          <a:p>
            <a:r>
              <a:rPr lang="en-IN" dirty="0"/>
              <a:t>90%+ detection accuracy with &lt;5% false positives</a:t>
            </a:r>
          </a:p>
          <a:p>
            <a:pPr marL="165100" indent="0">
              <a:buFont typeface="Open Sans Medium"/>
              <a:buNone/>
            </a:pPr>
            <a:endParaRPr lang="en-US" dirty="0"/>
          </a:p>
          <a:p>
            <a:pPr marL="0" indent="0"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p47"/>
          <p:cNvSpPr txBox="1">
            <a:spLocks noGrp="1"/>
          </p:cNvSpPr>
          <p:nvPr>
            <p:ph type="title"/>
          </p:nvPr>
        </p:nvSpPr>
        <p:spPr>
          <a:xfrm>
            <a:off x="713275" y="269764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IN" dirty="0"/>
              <a:t>e</a:t>
            </a:r>
            <a:r>
              <a:rPr lang="en" dirty="0"/>
              <a:t>chnology Stack</a:t>
            </a:r>
            <a:endParaRPr dirty="0"/>
          </a:p>
        </p:txBody>
      </p:sp>
      <p:sp>
        <p:nvSpPr>
          <p:cNvPr id="3745" name="Google Shape;3745;p47"/>
          <p:cNvSpPr txBox="1">
            <a:spLocks noGrp="1"/>
          </p:cNvSpPr>
          <p:nvPr>
            <p:ph type="title" idx="2"/>
          </p:nvPr>
        </p:nvSpPr>
        <p:spPr>
          <a:xfrm>
            <a:off x="332170" y="1269242"/>
            <a:ext cx="3195842" cy="69713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Programming &amp; Frameworks:</a:t>
            </a:r>
            <a:endParaRPr dirty="0"/>
          </a:p>
        </p:txBody>
      </p:sp>
      <p:sp>
        <p:nvSpPr>
          <p:cNvPr id="3746" name="Google Shape;3746;p47"/>
          <p:cNvSpPr txBox="1">
            <a:spLocks noGrp="1"/>
          </p:cNvSpPr>
          <p:nvPr>
            <p:ph type="subTitle" idx="1"/>
          </p:nvPr>
        </p:nvSpPr>
        <p:spPr>
          <a:xfrm>
            <a:off x="422475" y="2073848"/>
            <a:ext cx="3360733" cy="16269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Python 3.10+, BeautifulSoup4, Requests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Flask(Frontend Dashboard)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Scikit-learn, Pandas, NumPy (ML)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HTML/CSS/JavaScript (Reporting)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7" name="Google Shape;3747;p47"/>
          <p:cNvSpPr txBox="1">
            <a:spLocks noGrp="1"/>
          </p:cNvSpPr>
          <p:nvPr>
            <p:ph type="title" idx="3"/>
          </p:nvPr>
        </p:nvSpPr>
        <p:spPr>
          <a:xfrm>
            <a:off x="3609290" y="1135073"/>
            <a:ext cx="20067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Tools &amp; Platforms:</a:t>
            </a:r>
            <a:endParaRPr dirty="0"/>
          </a:p>
        </p:txBody>
      </p:sp>
      <p:sp>
        <p:nvSpPr>
          <p:cNvPr id="3748" name="Google Shape;3748;p47"/>
          <p:cNvSpPr txBox="1">
            <a:spLocks noGrp="1"/>
          </p:cNvSpPr>
          <p:nvPr>
            <p:ph type="subTitle" idx="4"/>
          </p:nvPr>
        </p:nvSpPr>
        <p:spPr>
          <a:xfrm>
            <a:off x="3364261" y="2090305"/>
            <a:ext cx="2571128" cy="143832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Docker &amp; Docker Compose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DVWA (Damn Vulnerable Web Application)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VS Code, PowerShell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Git &amp; GitHub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749" name="Google Shape;3749;p47"/>
          <p:cNvSpPr txBox="1">
            <a:spLocks noGrp="1"/>
          </p:cNvSpPr>
          <p:nvPr>
            <p:ph type="title" idx="5"/>
          </p:nvPr>
        </p:nvSpPr>
        <p:spPr>
          <a:xfrm>
            <a:off x="6053997" y="1196822"/>
            <a:ext cx="2146524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AI/ML Integration:</a:t>
            </a:r>
            <a:endParaRPr dirty="0"/>
          </a:p>
        </p:txBody>
      </p:sp>
      <p:sp>
        <p:nvSpPr>
          <p:cNvPr id="3750" name="Google Shape;3750;p47"/>
          <p:cNvSpPr txBox="1">
            <a:spLocks noGrp="1"/>
          </p:cNvSpPr>
          <p:nvPr>
            <p:ph type="subTitle" idx="6"/>
          </p:nvPr>
        </p:nvSpPr>
        <p:spPr>
          <a:xfrm>
            <a:off x="5823744" y="2116999"/>
            <a:ext cx="2607031" cy="145617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Isolation Forest, Random Forest, K-Means, DBSCAN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TF-IDF, Logistic Regression, NLP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3751" name="Google Shape;3751;p47"/>
          <p:cNvGrpSpPr/>
          <p:nvPr/>
        </p:nvGrpSpPr>
        <p:grpSpPr>
          <a:xfrm>
            <a:off x="8375391" y="274915"/>
            <a:ext cx="485944" cy="339170"/>
            <a:chOff x="5265975" y="1869575"/>
            <a:chExt cx="269400" cy="128825"/>
          </a:xfrm>
        </p:grpSpPr>
        <p:cxnSp>
          <p:nvCxnSpPr>
            <p:cNvPr id="3752" name="Google Shape;3752;p47"/>
            <p:cNvCxnSpPr/>
            <p:nvPr/>
          </p:nvCxnSpPr>
          <p:spPr>
            <a:xfrm>
              <a:off x="5265975" y="1869575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3" name="Google Shape;3753;p47"/>
            <p:cNvCxnSpPr/>
            <p:nvPr/>
          </p:nvCxnSpPr>
          <p:spPr>
            <a:xfrm>
              <a:off x="5265975" y="1901781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4" name="Google Shape;3754;p47"/>
            <p:cNvCxnSpPr/>
            <p:nvPr/>
          </p:nvCxnSpPr>
          <p:spPr>
            <a:xfrm>
              <a:off x="5265975" y="1933988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5" name="Google Shape;3755;p47"/>
            <p:cNvCxnSpPr/>
            <p:nvPr/>
          </p:nvCxnSpPr>
          <p:spPr>
            <a:xfrm>
              <a:off x="5265975" y="1966194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6" name="Google Shape;3756;p47"/>
            <p:cNvCxnSpPr/>
            <p:nvPr/>
          </p:nvCxnSpPr>
          <p:spPr>
            <a:xfrm>
              <a:off x="5265975" y="1998400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D573-A2E5-9B2D-2993-00E5C030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1: Intelligent Crawler &amp; Target Scanning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D1908-1C38-89C5-DBB8-FEB3FF545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639655"/>
            <a:ext cx="7717500" cy="3416400"/>
          </a:xfrm>
        </p:spPr>
        <p:txBody>
          <a:bodyPr/>
          <a:lstStyle/>
          <a:p>
            <a:pPr marL="139700" indent="0">
              <a:buNone/>
            </a:pPr>
            <a:r>
              <a:rPr lang="en-IN" sz="2000" b="1" dirty="0"/>
              <a:t>Week 2 Implementation</a:t>
            </a:r>
            <a:endParaRPr lang="en-IN" sz="2000" dirty="0"/>
          </a:p>
          <a:p>
            <a:r>
              <a:rPr lang="en-IN" sz="2000" dirty="0"/>
              <a:t>Automated login and session management</a:t>
            </a:r>
          </a:p>
          <a:p>
            <a:r>
              <a:rPr lang="en-IN" sz="2000" dirty="0"/>
              <a:t>Recursive page crawling with depth control</a:t>
            </a:r>
          </a:p>
          <a:p>
            <a:r>
              <a:rPr lang="en-IN" sz="2000" dirty="0"/>
              <a:t>Form detection and input field analysis</a:t>
            </a:r>
          </a:p>
          <a:p>
            <a:r>
              <a:rPr lang="en-IN" sz="2000" dirty="0"/>
              <a:t>URL mapping and risk assessment</a:t>
            </a:r>
          </a:p>
          <a:p>
            <a:pPr marL="139700" indent="0">
              <a:buNone/>
            </a:pPr>
            <a:r>
              <a:rPr lang="en-IN" sz="2000" b="1" dirty="0"/>
              <a:t>Output:</a:t>
            </a:r>
            <a:endParaRPr lang="en-IN" sz="2000" dirty="0"/>
          </a:p>
          <a:p>
            <a:r>
              <a:rPr lang="en-IN" sz="2000" dirty="0"/>
              <a:t>target_report.html – Comprehensive scan summary</a:t>
            </a:r>
          </a:p>
          <a:p>
            <a:r>
              <a:rPr lang="en-IN" sz="2000" dirty="0" err="1"/>
              <a:t>crawl_results.json</a:t>
            </a:r>
            <a:r>
              <a:rPr lang="en-IN" sz="2000" dirty="0"/>
              <a:t> – Raw data for analysis</a:t>
            </a:r>
          </a:p>
          <a:p>
            <a:r>
              <a:rPr lang="en-IN" sz="2000" dirty="0"/>
              <a:t>Identified </a:t>
            </a:r>
            <a:r>
              <a:rPr lang="en-IN" sz="2000" b="1" dirty="0"/>
              <a:t>30+ input fields</a:t>
            </a:r>
            <a:r>
              <a:rPr lang="en-IN" sz="2000" dirty="0"/>
              <a:t> with risk classification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145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940F-3C68-D900-B5F1-89F8AD7B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2: SQL Injection Testing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3C2CF-5958-D214-D439-A1C421EE7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IN" sz="2000" b="1" dirty="0"/>
              <a:t>Week 3 Implementation</a:t>
            </a:r>
            <a:endParaRPr lang="en-IN" sz="2000" dirty="0"/>
          </a:p>
          <a:p>
            <a:r>
              <a:rPr lang="en-IN" sz="2000" dirty="0"/>
              <a:t>25+ SQLi payloads covering:</a:t>
            </a:r>
          </a:p>
          <a:p>
            <a:pPr lvl="1"/>
            <a:r>
              <a:rPr lang="en-IN" sz="2000" dirty="0"/>
              <a:t>Union-based, Error-based, Time-based, Boolean-based</a:t>
            </a:r>
          </a:p>
          <a:p>
            <a:r>
              <a:rPr lang="en-IN" sz="2000" dirty="0"/>
              <a:t>GET/POST parameter testing</a:t>
            </a:r>
          </a:p>
          <a:p>
            <a:r>
              <a:rPr lang="en-IN" sz="2000" dirty="0"/>
              <a:t>DVWA-specific vulnerability detection</a:t>
            </a:r>
          </a:p>
          <a:p>
            <a:r>
              <a:rPr lang="en-IN" sz="2000" dirty="0"/>
              <a:t>Automated error pattern analysis</a:t>
            </a:r>
          </a:p>
          <a:p>
            <a:pPr marL="139700" indent="0">
              <a:buNone/>
            </a:pPr>
            <a:r>
              <a:rPr lang="en-IN" sz="2000" b="1" dirty="0"/>
              <a:t>Results:</a:t>
            </a:r>
            <a:endParaRPr lang="en-IN" sz="2000" dirty="0"/>
          </a:p>
          <a:p>
            <a:r>
              <a:rPr lang="en-IN" sz="2000" dirty="0"/>
              <a:t>SQLi vulnerabilities detected in DVWA</a:t>
            </a:r>
          </a:p>
          <a:p>
            <a:r>
              <a:rPr lang="en-IN" sz="2000" dirty="0"/>
              <a:t>Severity classification (High/Medium/Low)</a:t>
            </a:r>
          </a:p>
          <a:p>
            <a:r>
              <a:rPr lang="en-IN" sz="2000" dirty="0"/>
              <a:t>Remediation suggestions provided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8781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D372-8089-CC21-92EE-79CEA0A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3: XSS Testing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CA791-82BA-0D7B-2463-8858A81B7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IN" sz="2000" b="1" dirty="0"/>
              <a:t>Week 4 Implementation</a:t>
            </a:r>
            <a:endParaRPr lang="en-IN" sz="2000" dirty="0"/>
          </a:p>
          <a:p>
            <a:r>
              <a:rPr lang="en-IN" sz="2000" dirty="0"/>
              <a:t>20+ XSS payload variations:</a:t>
            </a:r>
          </a:p>
          <a:p>
            <a:pPr lvl="1"/>
            <a:r>
              <a:rPr lang="en-IN" sz="2000" dirty="0"/>
              <a:t>Script tags, Event handlers, JavaScript URLs, SVG</a:t>
            </a:r>
          </a:p>
          <a:p>
            <a:r>
              <a:rPr lang="en-IN" sz="2000" dirty="0"/>
              <a:t>Reflected XSS detection with encoding awareness</a:t>
            </a:r>
          </a:p>
          <a:p>
            <a:r>
              <a:rPr lang="en-IN" sz="2000" dirty="0"/>
              <a:t>Context-aware testing for different injection points</a:t>
            </a:r>
          </a:p>
          <a:p>
            <a:pPr marL="139700" indent="0">
              <a:buNone/>
            </a:pPr>
            <a:r>
              <a:rPr lang="en-IN" sz="2000" b="1" dirty="0"/>
              <a:t>Results:</a:t>
            </a:r>
            <a:endParaRPr lang="en-IN" sz="2000" dirty="0"/>
          </a:p>
          <a:p>
            <a:r>
              <a:rPr lang="en-IN" sz="2000" dirty="0"/>
              <a:t>XSS vulnerabilities detected in DVWA XSS_R/XSS_S pages</a:t>
            </a:r>
          </a:p>
          <a:p>
            <a:r>
              <a:rPr lang="en-IN" sz="2000" dirty="0"/>
              <a:t>Successful script injection and event handler execution</a:t>
            </a:r>
          </a:p>
          <a:p>
            <a:r>
              <a:rPr lang="en-IN" sz="2000" dirty="0"/>
              <a:t>Detailed reporting with mitigation steps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64718361"/>
      </p:ext>
    </p:extLst>
  </p:cSld>
  <p:clrMapOvr>
    <a:masterClrMapping/>
  </p:clrMapOvr>
</p:sld>
</file>

<file path=ppt/theme/theme1.xml><?xml version="1.0" encoding="utf-8"?>
<a:theme xmlns:a="http://schemas.openxmlformats.org/drawingml/2006/main" name="Cyber Security Kill Chain by Slidesgo">
  <a:themeElements>
    <a:clrScheme name="Simple Light">
      <a:dk1>
        <a:srgbClr val="FFFFFF"/>
      </a:dk1>
      <a:lt1>
        <a:srgbClr val="00394B"/>
      </a:lt1>
      <a:dk2>
        <a:srgbClr val="002530"/>
      </a:dk2>
      <a:lt2>
        <a:srgbClr val="006F80"/>
      </a:lt2>
      <a:accent1>
        <a:srgbClr val="1090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1167</Words>
  <Application>Microsoft Office PowerPoint</Application>
  <PresentationFormat>On-screen Show (16:9)</PresentationFormat>
  <Paragraphs>209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Advent Pro</vt:lpstr>
      <vt:lpstr>Alumni Sans Pinstripe</vt:lpstr>
      <vt:lpstr>Arial</vt:lpstr>
      <vt:lpstr>Open Sans Medium</vt:lpstr>
      <vt:lpstr>Cyber Security Kill Chain by Slidesgo</vt:lpstr>
      <vt:lpstr>WebScanPro Web Application Security Testing Tool</vt:lpstr>
      <vt:lpstr>Agenda</vt:lpstr>
      <vt:lpstr>Project Overview</vt:lpstr>
      <vt:lpstr>Key Features</vt:lpstr>
      <vt:lpstr>Objectives and Outcomes</vt:lpstr>
      <vt:lpstr>Technology Stack</vt:lpstr>
      <vt:lpstr>Module 1: Intelligent Crawler &amp; Target Scanning </vt:lpstr>
      <vt:lpstr>Module 2: SQL Injection Testing </vt:lpstr>
      <vt:lpstr>Module 3: XSS Testing </vt:lpstr>
      <vt:lpstr>Module 4: Authentication &amp; Session Security </vt:lpstr>
      <vt:lpstr>Module 5: Access Control &amp; IDOR Testing </vt:lpstr>
      <vt:lpstr>Module 6: AI-Driven Report Generation </vt:lpstr>
      <vt:lpstr>Demo Flow</vt:lpstr>
      <vt:lpstr>Live Demonstration Outline</vt:lpstr>
      <vt:lpstr>Start DVWA Container – Docker setup </vt:lpstr>
      <vt:lpstr>Run Target Scan – Crawling and analysis </vt:lpstr>
      <vt:lpstr>PowerPoint Presentation</vt:lpstr>
      <vt:lpstr>Target Scan HTML Report</vt:lpstr>
      <vt:lpstr>Execute SQLi Tests – Vulnerability detection </vt:lpstr>
      <vt:lpstr>PowerPoint Presentation</vt:lpstr>
      <vt:lpstr>SQL Injection HTML Report</vt:lpstr>
      <vt:lpstr>Run XSS Tests – Cross-site scripting checks </vt:lpstr>
      <vt:lpstr>PowerPoint Presentation</vt:lpstr>
      <vt:lpstr>PowerPoint Presentation</vt:lpstr>
      <vt:lpstr>Cross-Site Scripting HTML  Report</vt:lpstr>
      <vt:lpstr>Test Authentication – Credential and session testing </vt:lpstr>
      <vt:lpstr>PowerPoint Presentation</vt:lpstr>
      <vt:lpstr>PowerPoint Presentation</vt:lpstr>
      <vt:lpstr>PowerPoint Presentation</vt:lpstr>
      <vt:lpstr>Authentication &amp; Session Testing HTML Report</vt:lpstr>
      <vt:lpstr>Test Authentication – Credential and session testing with ML</vt:lpstr>
      <vt:lpstr>PowerPoint Presentation</vt:lpstr>
      <vt:lpstr>PowerPoint Presentation</vt:lpstr>
      <vt:lpstr>PowerPoint Presentation</vt:lpstr>
      <vt:lpstr>Authentication &amp; Session Testing HTML Report with ML</vt:lpstr>
      <vt:lpstr>Access Control Testing – Privilege escalation checks </vt:lpstr>
      <vt:lpstr>PowerPoint Presentation</vt:lpstr>
      <vt:lpstr>PowerPoint Presentation</vt:lpstr>
      <vt:lpstr>Access Control HTML Report</vt:lpstr>
      <vt:lpstr>Generate AI Report – Comprehensive dashboard </vt:lpstr>
      <vt:lpstr>Dashborad Page</vt:lpstr>
      <vt:lpstr>Weekly Reports Page</vt:lpstr>
      <vt:lpstr>JSON Findings Page</vt:lpstr>
      <vt:lpstr>AI Analysis Page</vt:lpstr>
      <vt:lpstr>Results &amp; Findings </vt:lpstr>
      <vt:lpstr>Challenges &amp; Solutions  </vt:lpstr>
      <vt:lpstr>Future Scope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sudhar</cp:lastModifiedBy>
  <cp:revision>2</cp:revision>
  <dcterms:modified xsi:type="dcterms:W3CDTF">2026-01-02T11:07:06Z</dcterms:modified>
</cp:coreProperties>
</file>